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3" r:id="rId2"/>
    <p:sldId id="303" r:id="rId3"/>
    <p:sldId id="320" r:id="rId4"/>
    <p:sldId id="321" r:id="rId5"/>
    <p:sldId id="334" r:id="rId6"/>
    <p:sldId id="322" r:id="rId7"/>
    <p:sldId id="330" r:id="rId8"/>
    <p:sldId id="331" r:id="rId9"/>
    <p:sldId id="332" r:id="rId10"/>
    <p:sldId id="326" r:id="rId11"/>
    <p:sldId id="333" r:id="rId12"/>
    <p:sldId id="324" r:id="rId13"/>
    <p:sldId id="328" r:id="rId14"/>
    <p:sldId id="335" r:id="rId15"/>
    <p:sldId id="336" r:id="rId16"/>
    <p:sldId id="323" r:id="rId17"/>
    <p:sldId id="325" r:id="rId18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728">
          <p15:clr>
            <a:srgbClr val="A4A3A4"/>
          </p15:clr>
        </p15:guide>
        <p15:guide id="3" orient="horz" pos="336">
          <p15:clr>
            <a:srgbClr val="A4A3A4"/>
          </p15:clr>
        </p15:guide>
        <p15:guide id="4" orient="horz" pos="552">
          <p15:clr>
            <a:srgbClr val="A4A3A4"/>
          </p15:clr>
        </p15:guide>
        <p15:guide id="5" orient="horz" pos="3984">
          <p15:clr>
            <a:srgbClr val="A4A3A4"/>
          </p15:clr>
        </p15:guide>
        <p15:guide id="6" pos="2880">
          <p15:clr>
            <a:srgbClr val="A4A3A4"/>
          </p15:clr>
        </p15:guide>
        <p15:guide id="7" pos="1484">
          <p15:clr>
            <a:srgbClr val="A4A3A4"/>
          </p15:clr>
        </p15:guide>
        <p15:guide id="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90022"/>
    <a:srgbClr val="C0CED9"/>
    <a:srgbClr val="006778"/>
    <a:srgbClr val="AAC9B6"/>
    <a:srgbClr val="822433"/>
    <a:srgbClr val="83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orient="horz" pos="1728"/>
        <p:guide orient="horz" pos="336"/>
        <p:guide orient="horz" pos="552"/>
        <p:guide orient="horz" pos="3984"/>
        <p:guide pos="2880"/>
        <p:guide pos="1484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BB4CB34-1B12-41AE-B2F2-0FBB8DAFA22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8BDBB68-3860-438D-96F0-8451E59D765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8D78CFB-C983-4562-84EB-6CF027AC6F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65CA353-C059-493C-A1B4-7E4415E731E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3812587-E26F-4E4E-BB54-A9C94DCD3DC7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A8D4BA1-FCF5-4073-AD0B-E9C9FEA804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5BCF7A6-68CE-4391-9C40-6B424C56FFD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97F28CE-8D35-4DDE-B5F9-939585B18DE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356B2059-2BEF-47FE-8271-F35A1AC67B1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3D9A354-7097-4FEB-A4DE-7EE4905A756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2BD96562-9352-41A1-A08A-DC4CD841C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13586DA-71ED-4DE9-BA56-D6772338F652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104731A0-63C1-4DFA-AF05-ABC5A00AF2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69FE384-B769-44F2-AB14-10EA2F280FE8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BB58FD8C-A505-4FC2-A7FE-E6C46523D6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08CFEE9-45E2-460C-A9ED-184EE90AC6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CF0A397-6009-4A25-A723-1A9E0C5FC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761953-F339-4330-843C-137F6E204F6B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C4ACCEC-4B28-495D-83E7-639733630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C163B63-2CDD-4E39-86E1-412462B46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3418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CF0A397-6009-4A25-A723-1A9E0C5FC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761953-F339-4330-843C-137F6E204F6B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C4ACCEC-4B28-495D-83E7-639733630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C163B63-2CDD-4E39-86E1-412462B46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08795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AC27333C-1E5F-4F3A-A50E-7E0B1DC63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88BE557-6F5C-40D0-B334-678D224E3F18}" type="slidenum">
              <a:rPr lang="it-IT" altLang="it-IT" sz="1200" smtClean="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31CA040-8DF7-4CF6-A760-298BE9132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DF857B6-01DF-4FC6-961B-08F50E8CB6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90509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AC27333C-1E5F-4F3A-A50E-7E0B1DC63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88BE557-6F5C-40D0-B334-678D224E3F18}" type="slidenum">
              <a:rPr lang="it-IT" altLang="it-IT" sz="1200" smtClean="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31CA040-8DF7-4CF6-A760-298BE9132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DF857B6-01DF-4FC6-961B-08F50E8CB6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36954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AC27333C-1E5F-4F3A-A50E-7E0B1DC63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88BE557-6F5C-40D0-B334-678D224E3F18}" type="slidenum">
              <a:rPr lang="it-IT" altLang="it-IT" sz="1200" smtClean="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31CA040-8DF7-4CF6-A760-298BE9132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DF857B6-01DF-4FC6-961B-08F50E8CB6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77962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AC27333C-1E5F-4F3A-A50E-7E0B1DC63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88BE557-6F5C-40D0-B334-678D224E3F18}" type="slidenum">
              <a:rPr lang="it-IT" altLang="it-IT" sz="1200" smtClean="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31CA040-8DF7-4CF6-A760-298BE9132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DF857B6-01DF-4FC6-961B-08F50E8CB6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05345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AC27333C-1E5F-4F3A-A50E-7E0B1DC63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88BE557-6F5C-40D0-B334-678D224E3F18}" type="slidenum">
              <a:rPr lang="it-IT" altLang="it-IT" sz="1200" smtClean="0">
                <a:solidFill>
                  <a:schemeClr val="tx1"/>
                </a:solidFill>
              </a:rPr>
              <a:pPr/>
              <a:t>16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31CA040-8DF7-4CF6-A760-298BE9132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DF857B6-01DF-4FC6-961B-08F50E8CB6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495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AC27333C-1E5F-4F3A-A50E-7E0B1DC63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88BE557-6F5C-40D0-B334-678D224E3F18}" type="slidenum">
              <a:rPr lang="it-IT" altLang="it-IT" sz="1200" smtClean="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31CA040-8DF7-4CF6-A760-298BE9132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DF857B6-01DF-4FC6-961B-08F50E8CB6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4882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CF0A397-6009-4A25-A723-1A9E0C5FC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0761953-F339-4330-843C-137F6E204F6B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C4ACCEC-4B28-495D-83E7-639733630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C163B63-2CDD-4E39-86E1-412462B46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CF0A397-6009-4A25-A723-1A9E0C5FC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0761953-F339-4330-843C-137F6E204F6B}" type="slidenum">
              <a:rPr lang="it-IT" altLang="it-IT" sz="1200" smtClean="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C4ACCEC-4B28-495D-83E7-639733630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C163B63-2CDD-4E39-86E1-412462B46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6150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CF0A397-6009-4A25-A723-1A9E0C5FC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761953-F339-4330-843C-137F6E204F6B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C4ACCEC-4B28-495D-83E7-639733630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C163B63-2CDD-4E39-86E1-412462B46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88435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CF0A397-6009-4A25-A723-1A9E0C5FC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761953-F339-4330-843C-137F6E204F6B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C4ACCEC-4B28-495D-83E7-639733630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C163B63-2CDD-4E39-86E1-412462B46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60637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CF0A397-6009-4A25-A723-1A9E0C5FC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761953-F339-4330-843C-137F6E204F6B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C4ACCEC-4B28-495D-83E7-639733630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C163B63-2CDD-4E39-86E1-412462B46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60637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CF0A397-6009-4A25-A723-1A9E0C5FC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761953-F339-4330-843C-137F6E204F6B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C4ACCEC-4B28-495D-83E7-639733630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C163B63-2CDD-4E39-86E1-412462B46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49983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CF0A397-6009-4A25-A723-1A9E0C5FC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761953-F339-4330-843C-137F6E204F6B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C4ACCEC-4B28-495D-83E7-639733630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C163B63-2CDD-4E39-86E1-412462B46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13786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CF0A397-6009-4A25-A723-1A9E0C5FC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761953-F339-4330-843C-137F6E204F6B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C4ACCEC-4B28-495D-83E7-639733630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C163B63-2CDD-4E39-86E1-412462B46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4177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8BD6F5-EA94-4ABA-BB27-C60746274A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9A4B1-22D5-4E7D-A469-BE55C93A98B5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19A29F-08F0-43E7-A7E6-E066AD5D3D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Robot Learning Control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555601-B8C9-4AD3-847D-AED50955F2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21C9906-7F88-4DB8-B86A-661B1348AB9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163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F16E0EB-4CA6-40D2-81B0-04F20F6FB3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1E3DF4-340F-4AA6-9811-EA3DD74C5285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418AA2-2E44-4E30-8364-8AF59B4480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05F086-1E48-4307-B8FA-F66C0D7559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0A29820C-4FA7-4FB5-8075-B1769A7D4B5D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920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E905543-1005-4A23-A901-D957F593CB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20F486-CB45-40E7-85EB-3B3B2EFA4689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CB390B-FED7-4CD9-AAE6-0DFE23B910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5701414-8ED5-4F2C-BCDA-2AFF4C6C01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9AC584E-4711-465B-B93A-899B7584E71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16557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1AD1C0-3BA1-4451-9FC3-AFFA92434C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081C3-5A63-4123-8E61-5A416C0848C5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89257F-034D-4726-AD70-798D8DF618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2A22A7-A45D-449A-A53F-C476BF1694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754A34E-DCA6-4501-87D1-EBC1C2C404A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9928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A6DC4B-5E75-4988-951D-AC5A032C19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AB4E5-5342-4010-9F6F-4736D24CB5F5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736512-E8D6-4743-8D2B-D297C5FCC6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12F36F-1D44-4E25-A406-F63668B33E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E62A3A7-416B-4E17-B35B-B4658692F58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69638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7710794-7594-499F-92E8-D7BEF7806C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426FC-45E3-4E22-A032-37CD7A0F918B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41FEBC-B182-4C3E-A0FF-E0F9185E4B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0FF2338-EFB6-4F6C-B14F-CE7D670DCA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0C666EED-89A8-47CE-915A-43858AA3224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716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C8917D-80B7-4590-AFA1-E984C919BD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F6A82-A832-4DF9-9222-3B03FA582B8E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057708-2398-41D6-AE8F-5BB2CB7294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FE6A532-1729-4639-9EAF-E7DFFDD4BD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A685955-B0BA-445A-8774-01A37A6AC08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2798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9E723DB-7B92-4580-9CCF-626E6D20EB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22EF8-8992-4B5E-8B83-D34535F90BC2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DA0B310-DB80-4676-B6EB-A7B35D2C58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EB1FCA6-6029-4AE7-8426-97EAF2938E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D65B155-17BA-4E86-A628-F89B18AC0A9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4425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A73CE-BFE4-45E8-9522-CEBBD974B2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E5102-B7CC-4DA0-873C-827EEDA7968C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340EB7-0447-4A67-B185-1D1BC0A136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A705A-ECA9-442F-989D-01C36037A3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28D94D75-C3F7-48BA-86F8-1D718C20788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00710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24F61C-7E65-4ACA-965C-81EDA4B0B0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57409-0CA5-49C1-B395-D40790D756BC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91AAD14-D957-4A8C-8B61-24F571220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94599C9-C8AB-4C1F-AA05-4A0BCE6E42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677D261-E231-43B7-B86E-C210FB224E4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352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A48C984-68BB-43DA-A4C6-09802F250E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E827B-CD34-4843-96A9-2D230BC2E556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77C1E9B-40CB-4567-96EE-6D1956D5CD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5B5663-E15E-429B-82F7-5FE6B16D36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6C883AD-59BD-4027-90F4-C9411C85B08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1555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B59FD6-421F-4A12-9C1A-47050D29E7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636CF-62A9-435B-8095-5B98419D5181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2D7FD8A-44CE-4354-AD88-20F8DE185C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7D80C4-F5C5-4459-9BE9-9CC34DDEE3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CCC89A6-9F7A-4CF4-9F63-2B740B245B1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051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23DBD-E001-4BB9-A0AE-F94947B43C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CF1F9-16AD-48C5-8901-DD917B7EB520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941DC-7804-4062-A7A1-7C0A055545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D4F10-763E-4393-B150-9F4BF186AB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0850C20-9EA6-43D9-AC75-5F864739E507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08746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47198-68CC-4D27-9F7F-2EC0F648AD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87AFE-5C9F-4563-B758-59205D22967A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C1A42E-8B82-4918-89FC-EA98B553F6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2B0E21-0B15-4C6B-A9DB-C256019BD3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B43EB88-D7DA-4236-BD9E-81125D80CBF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0524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879F05E2-78EA-4943-83BC-50DCF4900CA5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85C24ED6-3644-4220-88A4-0A7E330160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136FB989-978D-4A3B-99D8-E900A27AF5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4DEC7CA7-2C83-4457-BD41-6FED9B334E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2E1843B-5F39-4E5F-ACF1-BC9DF397F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55D374B-C776-4071-85B2-63322475B7F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838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0C4B132E-AC7D-435D-B07A-59E54D71C4AB}" type="datetime1">
              <a:rPr lang="it-IT" altLang="it-IT"/>
              <a:pPr>
                <a:defRPr/>
              </a:pPr>
              <a:t>27/05/2021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81F5D12-657E-4D65-8139-B82E504A265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838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3F734A7-861E-49B0-A3BC-9C3005BDE3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838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4886FB9-3D6B-4C04-898B-1C65CCDA7762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.mkv"/><Relationship Id="rId7" Type="http://schemas.openxmlformats.org/officeDocument/2006/relationships/image" Target="../media/image34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7.svg"/><Relationship Id="rId4" Type="http://schemas.openxmlformats.org/officeDocument/2006/relationships/video" Target="../media/media2.mkv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43.png"/><Relationship Id="rId5" Type="http://schemas.microsoft.com/office/2007/relationships/media" Target="../media/media5.mp4"/><Relationship Id="rId10" Type="http://schemas.openxmlformats.org/officeDocument/2006/relationships/image" Target="../media/image42.png"/><Relationship Id="rId4" Type="http://schemas.openxmlformats.org/officeDocument/2006/relationships/video" Target="../media/media4.mp4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7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47.png"/><Relationship Id="rId5" Type="http://schemas.microsoft.com/office/2007/relationships/media" Target="../media/media8.mp4"/><Relationship Id="rId10" Type="http://schemas.openxmlformats.org/officeDocument/2006/relationships/image" Target="../media/image46.png"/><Relationship Id="rId4" Type="http://schemas.openxmlformats.org/officeDocument/2006/relationships/video" Target="../media/media7.mp4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2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image" Target="../media/image51.png"/><Relationship Id="rId5" Type="http://schemas.microsoft.com/office/2007/relationships/media" Target="../media/media11.mp4"/><Relationship Id="rId10" Type="http://schemas.openxmlformats.org/officeDocument/2006/relationships/image" Target="../media/image50.png"/><Relationship Id="rId4" Type="http://schemas.openxmlformats.org/officeDocument/2006/relationships/video" Target="../media/media10.mp4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30.png"/><Relationship Id="rId18" Type="http://schemas.openxmlformats.org/officeDocument/2006/relationships/image" Target="../media/image31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5" Type="http://schemas.openxmlformats.org/officeDocument/2006/relationships/image" Target="../media/image29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9" name="Group 31">
            <a:extLst>
              <a:ext uri="{FF2B5EF4-FFF2-40B4-BE49-F238E27FC236}">
                <a16:creationId xmlns:a16="http://schemas.microsoft.com/office/drawing/2014/main" id="{43AD18F1-DE5B-4FB8-AF18-117155F328A9}"/>
              </a:ext>
            </a:extLst>
          </p:cNvPr>
          <p:cNvGrpSpPr>
            <a:grpSpLocks/>
          </p:cNvGrpSpPr>
          <p:nvPr/>
        </p:nvGrpSpPr>
        <p:grpSpPr bwMode="auto">
          <a:xfrm>
            <a:off x="12268" y="0"/>
            <a:ext cx="9153525" cy="6858000"/>
            <a:chOff x="-6" y="0"/>
            <a:chExt cx="5766" cy="4320"/>
          </a:xfrm>
        </p:grpSpPr>
        <p:sp>
          <p:nvSpPr>
            <p:cNvPr id="4101" name="Rectangle 11">
              <a:extLst>
                <a:ext uri="{FF2B5EF4-FFF2-40B4-BE49-F238E27FC236}">
                  <a16:creationId xmlns:a16="http://schemas.microsoft.com/office/drawing/2014/main" id="{0C320F18-BE83-4ACA-A521-8486A7D21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" y="0"/>
              <a:ext cx="5760" cy="2160"/>
            </a:xfrm>
            <a:prstGeom prst="rect">
              <a:avLst/>
            </a:prstGeom>
            <a:solidFill>
              <a:srgbClr val="C0CE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822433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it-IT" altLang="it-IT" sz="900">
                <a:solidFill>
                  <a:schemeClr val="bg1"/>
                </a:solidFill>
              </a:endParaRPr>
            </a:p>
          </p:txBody>
        </p:sp>
        <p:pic>
          <p:nvPicPr>
            <p:cNvPr id="4102" name="Picture 30">
              <a:extLst>
                <a:ext uri="{FF2B5EF4-FFF2-40B4-BE49-F238E27FC236}">
                  <a16:creationId xmlns:a16="http://schemas.microsoft.com/office/drawing/2014/main" id="{6140C709-2BD3-415F-A216-429041244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28"/>
              <a:ext cx="5760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0" name="Rectangle 3">
            <a:extLst>
              <a:ext uri="{FF2B5EF4-FFF2-40B4-BE49-F238E27FC236}">
                <a16:creationId xmlns:a16="http://schemas.microsoft.com/office/drawing/2014/main" id="{11FDAA5D-553F-4FB5-B526-D133144A2C8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36618" y="409575"/>
            <a:ext cx="6345382" cy="1155989"/>
          </a:xfrm>
        </p:spPr>
        <p:txBody>
          <a:bodyPr anchor="t"/>
          <a:lstStyle/>
          <a:p>
            <a:pPr algn="l" eaLnBrk="1" hangingPunct="1"/>
            <a:r>
              <a:rPr lang="en-GB" sz="2400" b="0" dirty="0"/>
              <a:t>FP6. Enhancing </a:t>
            </a:r>
            <a:r>
              <a:rPr lang="en-GB" sz="2400" b="0" dirty="0" err="1"/>
              <a:t>kinodynamic</a:t>
            </a:r>
            <a:r>
              <a:rPr lang="en-GB" sz="2400" b="0" dirty="0"/>
              <a:t> RRT using CBF-based steering</a:t>
            </a:r>
            <a:br>
              <a:rPr lang="it-IT" altLang="it-IT" sz="2400" dirty="0"/>
            </a:br>
            <a:br>
              <a:rPr lang="it-IT" altLang="it-IT" sz="2400" dirty="0"/>
            </a:br>
            <a:r>
              <a:rPr lang="en-GB" altLang="it-IT" sz="2400" dirty="0"/>
              <a:t>Autonomous</a:t>
            </a:r>
            <a:r>
              <a:rPr lang="it-IT" altLang="it-IT" sz="2400" dirty="0"/>
              <a:t> and Mobile </a:t>
            </a:r>
            <a:r>
              <a:rPr lang="it-IT" altLang="it-IT" sz="2400" dirty="0" err="1"/>
              <a:t>Robotics</a:t>
            </a:r>
            <a:r>
              <a:rPr lang="it-IT" altLang="it-IT" sz="2400" dirty="0"/>
              <a:t>  </a:t>
            </a:r>
            <a:br>
              <a:rPr lang="it-IT" altLang="it-IT" sz="2400" dirty="0"/>
            </a:br>
            <a:r>
              <a:rPr lang="it-IT" altLang="it-IT" sz="2400" dirty="0"/>
              <a:t>2020-2021</a:t>
            </a:r>
            <a:br>
              <a:rPr lang="it-IT" altLang="it-IT" sz="2400" dirty="0"/>
            </a:br>
            <a:endParaRPr lang="it-IT" alt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9B4B37-7A3E-AF45-BED5-83334B67853E}"/>
              </a:ext>
            </a:extLst>
          </p:cNvPr>
          <p:cNvSpPr txBox="1"/>
          <p:nvPr/>
        </p:nvSpPr>
        <p:spPr>
          <a:xfrm>
            <a:off x="2243138" y="4797469"/>
            <a:ext cx="61388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it-IT" sz="2000" dirty="0"/>
              <a:t>Giunta Gaetano</a:t>
            </a:r>
            <a:br>
              <a:rPr lang="it-IT" altLang="it-IT" sz="2000" dirty="0"/>
            </a:br>
            <a:r>
              <a:rPr lang="it-IT" altLang="it-IT" sz="2000" dirty="0"/>
              <a:t>Nicotra Emanuele</a:t>
            </a:r>
            <a:br>
              <a:rPr lang="it-IT" altLang="it-IT" sz="2000" dirty="0"/>
            </a:br>
            <a:r>
              <a:rPr lang="it-IT" altLang="it-IT" sz="2000" dirty="0"/>
              <a:t>Paggetti Andrea</a:t>
            </a:r>
          </a:p>
          <a:p>
            <a:endParaRPr lang="it-IT" altLang="it-IT" sz="2000" dirty="0"/>
          </a:p>
          <a:p>
            <a:r>
              <a:rPr lang="it-IT" altLang="it-IT" sz="2000" dirty="0"/>
              <a:t>			Prof.: Giuseppe Oriolo</a:t>
            </a:r>
          </a:p>
          <a:p>
            <a:r>
              <a:rPr lang="it-IT" altLang="it-IT" sz="2000" dirty="0"/>
              <a:t>			</a:t>
            </a:r>
            <a:r>
              <a:rPr lang="it-IT" altLang="it-IT" sz="2000" dirty="0" err="1"/>
              <a:t>Sup</a:t>
            </a:r>
            <a:r>
              <a:rPr lang="it-IT" altLang="it-IT" sz="2000" dirty="0"/>
              <a:t>.: Paolo Ferrari</a:t>
            </a:r>
          </a:p>
          <a:p>
            <a:endParaRPr lang="it-IT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665" y="838987"/>
                <a:ext cx="8113978" cy="4966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2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GB" sz="1800" b="0" dirty="0"/>
                  <a:t>effect considered over </a:t>
                </a:r>
                <a:r>
                  <a:rPr lang="en-GB" sz="1800" b="0" i="1" dirty="0"/>
                  <a:t>T</a:t>
                </a:r>
              </a:p>
              <a:p>
                <a:pPr eaLnBrk="1" hangingPunct="1">
                  <a:defRPr/>
                </a:pPr>
                <a:r>
                  <a:rPr lang="en-GB" sz="1800" b="0" dirty="0"/>
                  <a:t>CBF influences both </a:t>
                </a:r>
                <a14:m>
                  <m:oMath xmlns:m="http://schemas.openxmlformats.org/officeDocument/2006/math"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1800" b="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dirty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GB" sz="1800" b="0" dirty="0"/>
              </a:p>
              <a:p>
                <a:pPr eaLnBrk="1" hangingPunct="1">
                  <a:defRPr/>
                </a:pPr>
                <a:r>
                  <a:rPr lang="en-GB" sz="1800" dirty="0"/>
                  <a:t>a</a:t>
                </a:r>
                <a:r>
                  <a:rPr lang="en-GB" sz="1800" b="0" dirty="0"/>
                  <a:t> min of </a:t>
                </a:r>
                <a14:m>
                  <m:oMath xmlns:m="http://schemas.openxmlformats.org/officeDocument/2006/math"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=0.1[</m:t>
                    </m:r>
                    <m:r>
                      <a:rPr lang="it-IT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18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1800" b="0" dirty="0"/>
                  <a:t> has been set </a:t>
                </a:r>
              </a:p>
              <a:p>
                <a:pPr eaLnBrk="1" hangingPunct="1">
                  <a:defRPr/>
                </a:pPr>
                <a:r>
                  <a:rPr lang="en-GB" sz="1800" dirty="0"/>
                  <a:t>for simplicity we analyse the case with </a:t>
                </a:r>
                <a:r>
                  <a:rPr lang="en-GB" sz="1800" dirty="0">
                    <a:solidFill>
                      <a:srgbClr val="C00000"/>
                    </a:solidFill>
                  </a:rPr>
                  <a:t>one</a:t>
                </a:r>
                <a:r>
                  <a:rPr lang="en-GB" sz="1800" dirty="0"/>
                  <a:t> obstacle (</a:t>
                </a:r>
                <a:r>
                  <a:rPr lang="en-GB" sz="1800" b="1" dirty="0"/>
                  <a:t>Assumption 1</a:t>
                </a:r>
                <a:r>
                  <a:rPr lang="en-GB" sz="1800" dirty="0"/>
                  <a:t>)</a:t>
                </a:r>
              </a:p>
              <a:p>
                <a:pPr eaLnBrk="1" hangingPunct="1">
                  <a:defRPr/>
                </a:pPr>
                <a:r>
                  <a:rPr lang="en-GB" sz="1800" b="0" dirty="0"/>
                  <a:t>							             </a:t>
                </a:r>
                <a:r>
                  <a:rPr lang="en-GB" sz="1800" dirty="0"/>
                  <a:t> </a:t>
                </a:r>
              </a:p>
              <a:p>
                <a:pPr marL="0" indent="0" eaLnBrk="1" hangingPunct="1">
                  <a:buNone/>
                  <a:defRPr/>
                </a:pPr>
                <a:endParaRPr lang="en-GB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marL="0" indent="0" eaLnBrk="1" hangingPunct="1">
                  <a:lnSpc>
                    <a:spcPct val="150000"/>
                  </a:lnSpc>
                  <a:buNone/>
                  <a:defRPr/>
                </a:pPr>
                <a:r>
                  <a:rPr lang="en-US" sz="1600" i="1" dirty="0"/>
                  <a:t>       </a:t>
                </a: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mc:Choice>
        <mc:Fallback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665" y="838987"/>
                <a:ext cx="8113978" cy="4966278"/>
              </a:xfrm>
              <a:prstGeom prst="rect">
                <a:avLst/>
              </a:prstGeom>
              <a:blipFill>
                <a:blip r:embed="rId7"/>
                <a:stretch>
                  <a:fillRect l="-526" t="-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Date Placeholder 3">
            <a:extLst>
              <a:ext uri="{FF2B5EF4-FFF2-40B4-BE49-F238E27FC236}">
                <a16:creationId xmlns:a16="http://schemas.microsoft.com/office/drawing/2014/main" id="{E7E3EC79-275D-4C65-B63E-5FF2273356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6E64D8-3FF5-4D6D-B92B-05D330B92A6C}" type="datetime1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27/05/2021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47D00C22-4639-4BB1-82EC-33EFE077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Pagina </a:t>
            </a:r>
            <a:fld id="{5E157317-4A7C-4A98-A7FE-DE4E2BA1D699}" type="slidenum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2B9C0061-A968-4FF3-ACBE-FCE5452F2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7" y="409575"/>
            <a:ext cx="7921626" cy="5810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Effect</a:t>
            </a:r>
            <a:r>
              <a:rPr lang="it-IT" altLang="it-IT" dirty="0"/>
              <a:t>  of CBF on </a:t>
            </a:r>
            <a:r>
              <a:rPr lang="it-IT" altLang="it-IT" dirty="0" err="1"/>
              <a:t>primitives</a:t>
            </a:r>
            <a:endParaRPr lang="it-IT" altLang="it-IT" dirty="0"/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375D24AA-B77F-4597-9042-ABD8F96D4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49" y="2567383"/>
            <a:ext cx="87249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2000" b="1" dirty="0" err="1"/>
              <a:t>Primitives</a:t>
            </a:r>
            <a:r>
              <a:rPr lang="it-IT" altLang="it-IT" sz="2000" b="1" dirty="0"/>
              <a:t> </a:t>
            </a:r>
            <a:r>
              <a:rPr lang="it-IT" altLang="it-IT" sz="2000" b="1" dirty="0" err="1"/>
              <a:t>unmodified</a:t>
            </a:r>
            <a:r>
              <a:rPr lang="it-IT" altLang="it-IT" sz="2000" b="1" dirty="0"/>
              <a:t>		         </a:t>
            </a:r>
            <a:r>
              <a:rPr lang="it-IT" altLang="it-IT" sz="2000" b="1" dirty="0" err="1"/>
              <a:t>Primitives</a:t>
            </a:r>
            <a:r>
              <a:rPr lang="it-IT" altLang="it-IT" sz="2000" b="1" dirty="0"/>
              <a:t> </a:t>
            </a:r>
            <a:r>
              <a:rPr lang="it-IT" altLang="it-IT" sz="2000" b="1" dirty="0" err="1"/>
              <a:t>modified</a:t>
            </a:r>
            <a:r>
              <a:rPr lang="it-IT" altLang="it-IT" sz="2000" b="1" dirty="0"/>
              <a:t> by CBF</a:t>
            </a:r>
            <a:endParaRPr kumimoji="0" lang="en-US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52C9D8-302F-4596-92C7-C54C113A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pic>
        <p:nvPicPr>
          <p:cNvPr id="2" name="2021-04-12 22-04-01">
            <a:hlinkClick r:id="" action="ppaction://media"/>
            <a:extLst>
              <a:ext uri="{FF2B5EF4-FFF2-40B4-BE49-F238E27FC236}">
                <a16:creationId xmlns:a16="http://schemas.microsoft.com/office/drawing/2014/main" id="{2DAC4B8A-9868-4C06-9C8E-503346B286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5771" t="29401" r="27997" b="22842"/>
          <a:stretch/>
        </p:blipFill>
        <p:spPr>
          <a:xfrm>
            <a:off x="492860" y="3046374"/>
            <a:ext cx="3850540" cy="2854870"/>
          </a:xfrm>
          <a:prstGeom prst="rect">
            <a:avLst/>
          </a:prstGeom>
        </p:spPr>
      </p:pic>
      <p:pic>
        <p:nvPicPr>
          <p:cNvPr id="3" name="2021-04-12 22-04-44">
            <a:hlinkClick r:id="" action="ppaction://media"/>
            <a:extLst>
              <a:ext uri="{FF2B5EF4-FFF2-40B4-BE49-F238E27FC236}">
                <a16:creationId xmlns:a16="http://schemas.microsoft.com/office/drawing/2014/main" id="{194461BF-F909-4F82-8FE7-1D2CE4C697A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5842" t="29922" r="28095" b="23643"/>
          <a:stretch/>
        </p:blipFill>
        <p:spPr>
          <a:xfrm>
            <a:off x="4857775" y="3046374"/>
            <a:ext cx="3893948" cy="2820177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BB6D99F9-2E1C-41BD-881E-6F0BBF543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058" y="2221188"/>
            <a:ext cx="40005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5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>
            <a:extLst>
              <a:ext uri="{FF2B5EF4-FFF2-40B4-BE49-F238E27FC236}">
                <a16:creationId xmlns:a16="http://schemas.microsoft.com/office/drawing/2014/main" id="{E7E3EC79-275D-4C65-B63E-5FF2273356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6E64D8-3FF5-4D6D-B92B-05D330B92A6C}" type="datetime1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27/05/2021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47D00C22-4639-4BB1-82EC-33EFE077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Pagina </a:t>
            </a:r>
            <a:fld id="{5E157317-4A7C-4A98-A7FE-DE4E2BA1D699}" type="slidenum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2B9C0061-A968-4FF3-ACBE-FCE5452F2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7" y="409575"/>
            <a:ext cx="7921626" cy="581025"/>
          </a:xfrm>
        </p:spPr>
        <p:txBody>
          <a:bodyPr/>
          <a:lstStyle/>
          <a:p>
            <a:pPr eaLnBrk="1" hangingPunct="1"/>
            <a:r>
              <a:rPr lang="it-IT" altLang="it-IT" dirty="0"/>
              <a:t>Fair </a:t>
            </a:r>
            <a:r>
              <a:rPr lang="it-IT" altLang="it-IT" dirty="0" err="1"/>
              <a:t>Comparison</a:t>
            </a:r>
            <a:r>
              <a:rPr lang="it-IT" altLang="it-IT" dirty="0"/>
              <a:t> </a:t>
            </a:r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375D24AA-B77F-4597-9042-ABD8F96D4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" y="776288"/>
            <a:ext cx="79089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2000" b="1" dirty="0"/>
              <a:t>RRT with </a:t>
            </a:r>
            <a:r>
              <a:rPr lang="it-IT" altLang="it-IT" sz="2000" b="1" dirty="0" err="1"/>
              <a:t>Bounding</a:t>
            </a:r>
            <a:r>
              <a:rPr lang="it-IT" altLang="it-IT" sz="2000" b="1" dirty="0"/>
              <a:t> Box</a:t>
            </a:r>
            <a:endParaRPr kumimoji="0" lang="en-US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665" y="1203325"/>
                <a:ext cx="8113978" cy="460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2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GB" sz="1800" dirty="0"/>
                  <a:t>RRT has no limits on how close the robot can go to an obstacle</a:t>
                </a:r>
              </a:p>
              <a:p>
                <a:pPr eaLnBrk="1" hangingPunct="1">
                  <a:defRPr/>
                </a:pPr>
                <a:r>
                  <a:rPr lang="en-GB" sz="1800" dirty="0"/>
                  <a:t>RRT with CBF has a safe </a:t>
                </a:r>
                <a:r>
                  <a:rPr lang="en-GB" sz="1800" dirty="0">
                    <a:solidFill>
                      <a:srgbClr val="C00000"/>
                    </a:solidFill>
                  </a:rPr>
                  <a:t>distance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=0.1 [</m:t>
                    </m:r>
                    <m:r>
                      <a:rPr lang="it-IT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000" b="0" dirty="0"/>
              </a:p>
              <a:p>
                <a:pPr eaLnBrk="1" hangingPunct="1">
                  <a:defRPr/>
                </a:pPr>
                <a:r>
                  <a:rPr lang="en-GB" sz="1800" b="0" dirty="0"/>
                  <a:t>we simulate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𝑟𝑑</m:t>
                        </m:r>
                      </m:sup>
                    </m:sSup>
                  </m:oMath>
                </a14:m>
                <a:r>
                  <a:rPr lang="en-GB" sz="1800" b="0" dirty="0"/>
                  <a:t> case of RRT with </a:t>
                </a:r>
                <a:r>
                  <a:rPr lang="en-GB" sz="1800" b="1" dirty="0"/>
                  <a:t>Bounding Box</a:t>
                </a:r>
              </a:p>
              <a:p>
                <a:pPr marL="0" indent="0" eaLnBrk="1" hangingPunct="1">
                  <a:buNone/>
                  <a:defRPr/>
                </a:pPr>
                <a:endParaRPr lang="en-GB" sz="1800" dirty="0"/>
              </a:p>
              <a:p>
                <a:pPr marL="0" indent="0" eaLnBrk="1" hangingPunct="1">
                  <a:buNone/>
                  <a:defRPr/>
                </a:pPr>
                <a:r>
                  <a:rPr lang="it-IT" altLang="it-IT" sz="1800" b="1" dirty="0" err="1"/>
                  <a:t>Bounding</a:t>
                </a:r>
                <a:r>
                  <a:rPr lang="it-IT" altLang="it-IT" sz="1800" b="1" dirty="0"/>
                  <a:t> Box                 </a:t>
                </a:r>
                <a:r>
                  <a:rPr lang="it-IT" altLang="it-IT" sz="1800" b="1" dirty="0" err="1"/>
                  <a:t>Safe</a:t>
                </a:r>
                <a:r>
                  <a:rPr lang="it-IT" altLang="it-IT" sz="1800" b="1" dirty="0"/>
                  <a:t> </a:t>
                </a:r>
                <a:r>
                  <a:rPr lang="it-IT" altLang="it-IT" sz="1800" b="1" dirty="0" err="1"/>
                  <a:t>Distance</a:t>
                </a:r>
                <a:endParaRPr lang="it-IT" altLang="it-IT" sz="1800" b="1" dirty="0"/>
              </a:p>
              <a:p>
                <a:pPr marL="0" indent="0" eaLnBrk="1" hangingPunct="1">
                  <a:buNone/>
                  <a:defRPr/>
                </a:pPr>
                <a:endParaRPr kumimoji="0" lang="en-US" alt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indent="0" eaLnBrk="1" hangingPunct="1">
                  <a:buNone/>
                  <a:defRPr/>
                </a:pPr>
                <a:r>
                  <a:rPr lang="en-GB" sz="1800" b="0" dirty="0"/>
                  <a:t>							             </a:t>
                </a:r>
                <a:r>
                  <a:rPr lang="en-GB" sz="1800" dirty="0"/>
                  <a:t> </a:t>
                </a:r>
              </a:p>
              <a:p>
                <a:pPr marL="0" indent="0" eaLnBrk="1" hangingPunct="1">
                  <a:buNone/>
                  <a:defRPr/>
                </a:pPr>
                <a:endParaRPr lang="en-GB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marL="0" indent="0" eaLnBrk="1" hangingPunct="1">
                  <a:lnSpc>
                    <a:spcPct val="150000"/>
                  </a:lnSpc>
                  <a:buNone/>
                  <a:defRPr/>
                </a:pPr>
                <a:r>
                  <a:rPr lang="en-US" sz="1600" i="1" dirty="0"/>
                  <a:t>       </a:t>
                </a: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mc:Choice>
        <mc:Fallback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665" y="1203325"/>
                <a:ext cx="8113978" cy="4601939"/>
              </a:xfrm>
              <a:prstGeom prst="rect">
                <a:avLst/>
              </a:prstGeom>
              <a:blipFill>
                <a:blip r:embed="rId3"/>
                <a:stretch>
                  <a:fillRect l="-676" t="-6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52C9D8-302F-4596-92C7-C54C113A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F60B5881-9890-46D2-84D9-424A3B64AF85}"/>
              </a:ext>
            </a:extLst>
          </p:cNvPr>
          <p:cNvCxnSpPr/>
          <p:nvPr/>
        </p:nvCxnSpPr>
        <p:spPr bwMode="auto">
          <a:xfrm flipH="1">
            <a:off x="2479246" y="2714920"/>
            <a:ext cx="414779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201E06B4-FF34-4E99-8876-BFE20EA33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1" y="3045483"/>
            <a:ext cx="3238781" cy="2728196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B8BD330-91C7-481F-A9B8-9159D248A999}"/>
              </a:ext>
            </a:extLst>
          </p:cNvPr>
          <p:cNvCxnSpPr>
            <a:cxnSpLocks/>
          </p:cNvCxnSpPr>
          <p:nvPr/>
        </p:nvCxnSpPr>
        <p:spPr bwMode="auto">
          <a:xfrm>
            <a:off x="2212490" y="4519375"/>
            <a:ext cx="2359510" cy="0"/>
          </a:xfrm>
          <a:prstGeom prst="straightConnector1">
            <a:avLst/>
          </a:prstGeom>
          <a:noFill/>
          <a:ln w="34925">
            <a:solidFill>
              <a:srgbClr val="006778"/>
            </a:solidFill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con angoli arrotondati 14">
                <a:extLst>
                  <a:ext uri="{FF2B5EF4-FFF2-40B4-BE49-F238E27FC236}">
                    <a16:creationId xmlns:a16="http://schemas.microsoft.com/office/drawing/2014/main" id="{6C0B6181-CF13-4FAB-A82B-2EC45946989C}"/>
                  </a:ext>
                </a:extLst>
              </p:cNvPr>
              <p:cNvSpPr/>
              <p:nvPr/>
            </p:nvSpPr>
            <p:spPr bwMode="auto">
              <a:xfrm>
                <a:off x="4572000" y="3714161"/>
                <a:ext cx="2553025" cy="1475862"/>
              </a:xfrm>
              <a:prstGeom prst="roundRect">
                <a:avLst/>
              </a:prstGeom>
              <a:noFill/>
              <a:ln w="28575">
                <a:solidFill>
                  <a:srgbClr val="006778"/>
                </a:solidFill>
                <a:prstDash val="dash"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Center of the </a:t>
                </a:r>
                <a:r>
                  <a:rPr kumimoji="0" lang="it-IT" sz="1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circle</a:t>
                </a:r>
                <a:r>
                  <a:rPr kumimoji="0" lang="it-IT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0" lang="it-IT" sz="1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is</a:t>
                </a:r>
                <a:r>
                  <a:rPr kumimoji="0" lang="it-IT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0" lang="it-IT" sz="1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choosen</a:t>
                </a:r>
                <a:r>
                  <a:rPr kumimoji="0" lang="it-IT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𝑏</m:t>
                    </m:r>
                    <m:r>
                      <a:rPr kumimoji="0" lang="it-IT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 [</m:t>
                    </m:r>
                    <m:r>
                      <a:rPr kumimoji="0" lang="it-IT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𝑚𝑚</m:t>
                    </m:r>
                    <m:r>
                      <a:rPr kumimoji="0" lang="it-IT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]</m:t>
                    </m:r>
                  </m:oMath>
                </a14:m>
                <a:r>
                  <a:rPr kumimoji="0" lang="it-IT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0" lang="it-IT" sz="1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ahead</a:t>
                </a:r>
                <a:r>
                  <a:rPr kumimoji="0" lang="it-IT" sz="18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of the </a:t>
                </a:r>
                <a:r>
                  <a:rPr kumimoji="0" lang="it-IT" sz="1800" b="0" i="0" u="none" strike="noStrike" cap="none" normalizeH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unicyle</a:t>
                </a:r>
                <a:r>
                  <a:rPr kumimoji="0" lang="it-IT" sz="18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center </a:t>
                </a:r>
                <a:r>
                  <a:rPr kumimoji="0" lang="it-IT" sz="1800" b="0" i="0" u="none" strike="noStrike" cap="none" normalizeH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along</a:t>
                </a:r>
                <a:r>
                  <a:rPr kumimoji="0" lang="it-IT" sz="18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0" lang="it-IT" sz="1800" b="0" i="0" u="none" strike="noStrike" cap="none" normalizeH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sagittal</a:t>
                </a:r>
                <a:r>
                  <a:rPr kumimoji="0" lang="it-IT" sz="18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0" lang="it-IT" sz="1800" b="0" i="0" u="none" strike="noStrike" cap="none" normalizeH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axis</a:t>
                </a:r>
                <a:endParaRPr kumimoji="0" lang="it-IT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15" name="Rettangolo con angoli arrotondati 14">
                <a:extLst>
                  <a:ext uri="{FF2B5EF4-FFF2-40B4-BE49-F238E27FC236}">
                    <a16:creationId xmlns:a16="http://schemas.microsoft.com/office/drawing/2014/main" id="{6C0B6181-CF13-4FAB-A82B-2EC459469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3714161"/>
                <a:ext cx="2553025" cy="1475862"/>
              </a:xfrm>
              <a:prstGeom prst="roundRect">
                <a:avLst/>
              </a:prstGeom>
              <a:blipFill>
                <a:blip r:embed="rId5"/>
                <a:stretch>
                  <a:fillRect b="-9312"/>
                </a:stretch>
              </a:blipFill>
              <a:ln w="28575">
                <a:solidFill>
                  <a:srgbClr val="006778"/>
                </a:solidFill>
                <a:prstDash val="dash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94E8929-F75B-4707-B4AE-49D5B9AE09D3}"/>
              </a:ext>
            </a:extLst>
          </p:cNvPr>
          <p:cNvCxnSpPr>
            <a:cxnSpLocks/>
          </p:cNvCxnSpPr>
          <p:nvPr/>
        </p:nvCxnSpPr>
        <p:spPr bwMode="auto">
          <a:xfrm>
            <a:off x="4411744" y="3284461"/>
            <a:ext cx="1304178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177ADD5-00E3-4D93-A019-47653C3CF9E7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0713" y="3284461"/>
            <a:ext cx="2121031" cy="429701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non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1BE465-BDFC-498C-9FFE-F4BCFED3D390}"/>
              </a:ext>
            </a:extLst>
          </p:cNvPr>
          <p:cNvSpPr/>
          <p:nvPr/>
        </p:nvSpPr>
        <p:spPr bwMode="auto">
          <a:xfrm>
            <a:off x="5715339" y="3102327"/>
            <a:ext cx="2725980" cy="3600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800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Safe</a:t>
            </a:r>
            <a:r>
              <a:rPr lang="it-IT" sz="18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distance</a:t>
            </a:r>
            <a:r>
              <a:rPr lang="it-IT" sz="18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of 0.1 [m]</a:t>
            </a:r>
            <a:endParaRPr kumimoji="0" lang="it-IT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1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>
            <a:extLst>
              <a:ext uri="{FF2B5EF4-FFF2-40B4-BE49-F238E27FC236}">
                <a16:creationId xmlns:a16="http://schemas.microsoft.com/office/drawing/2014/main" id="{F13B9BAB-C6E2-42F4-B3AC-DE2F1245B3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F767AF-9D5C-4C62-B6C1-3127D600D90D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27/05/2021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8195" name="Footer Placeholder 4">
            <a:extLst>
              <a:ext uri="{FF2B5EF4-FFF2-40B4-BE49-F238E27FC236}">
                <a16:creationId xmlns:a16="http://schemas.microsoft.com/office/drawing/2014/main" id="{BF73EBB7-515D-494E-B6FA-2A5D5AE0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4038" y="6158064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1D3575BF-5331-4333-A4D4-1D7EEC5D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55AE7F7A-A7FA-4352-B2B7-64914ED0F60D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60B35ACF-1AE7-47D3-8157-1EC81C972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81025"/>
          </a:xfrm>
        </p:spPr>
        <p:txBody>
          <a:bodyPr/>
          <a:lstStyle/>
          <a:p>
            <a:r>
              <a:rPr lang="it-IT" altLang="it-IT"/>
              <a:t>Setting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F3692B-BEC3-4A68-8000-B6D6329B2115}"/>
              </a:ext>
            </a:extLst>
          </p:cNvPr>
          <p:cNvSpPr txBox="1"/>
          <p:nvPr/>
        </p:nvSpPr>
        <p:spPr>
          <a:xfrm>
            <a:off x="1118355" y="922898"/>
            <a:ext cx="5326633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general</a:t>
            </a:r>
          </a:p>
          <a:p>
            <a:pPr lvl="1"/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workspace [5mx5m]</a:t>
            </a:r>
            <a:endParaRPr lang="en-US" sz="1600">
              <a:solidFill>
                <a:srgbClr val="FFFFFF"/>
              </a:solidFill>
              <a:latin typeface="Arial"/>
              <a:ea typeface="ＭＳ Ｐゴシック"/>
              <a:cs typeface="Arial"/>
            </a:endParaRPr>
          </a:p>
          <a:p>
            <a:pPr lvl="1"/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goal region radius: 0.1[m]</a:t>
            </a:r>
            <a:endParaRPr lang="en-US" sz="1600">
              <a:latin typeface="Arial"/>
              <a:ea typeface="ＭＳ Ｐゴシック"/>
              <a:cs typeface="Arial"/>
            </a:endParaRPr>
          </a:p>
          <a:p>
            <a:pPr lvl="1"/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random choice of primitives</a:t>
            </a:r>
          </a:p>
          <a:p>
            <a:pPr lvl="1"/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time step: 0.5[s]</a:t>
            </a:r>
          </a:p>
          <a:p>
            <a:pPr lvl="1"/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maximum number of iterations: 30000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RRT</a:t>
            </a:r>
          </a:p>
          <a:p>
            <a:pPr lvl="1"/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collision checking active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RRT+CBF</a:t>
            </a:r>
          </a:p>
          <a:p>
            <a:pPr lvl="1"/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α=2</a:t>
            </a:r>
          </a:p>
          <a:p>
            <a:pPr lvl="1"/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minimun velocity module: 0.1[m/s]</a:t>
            </a:r>
          </a:p>
          <a:p>
            <a:pPr lvl="1"/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safe distance: unicycle radius +0.1[m]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RRT+BB</a:t>
            </a:r>
            <a:endParaRPr lang="it-IT"/>
          </a:p>
          <a:p>
            <a:pPr lvl="1"/>
            <a:r>
              <a:rPr lang="it-IT" sz="16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BB radius: 0.7[m]</a:t>
            </a:r>
          </a:p>
          <a:p>
            <a:pPr lvl="1"/>
            <a:endParaRPr lang="it-IT" sz="160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2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2A25575-D9E6-489A-9D21-DD46A339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33" y="4511939"/>
            <a:ext cx="5292642" cy="1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>
            <a:extLst>
              <a:ext uri="{FF2B5EF4-FFF2-40B4-BE49-F238E27FC236}">
                <a16:creationId xmlns:a16="http://schemas.microsoft.com/office/drawing/2014/main" id="{F13B9BAB-C6E2-42F4-B3AC-DE2F1245B3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F767AF-9D5C-4C62-B6C1-3127D600D90D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27/05/2021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8195" name="Footer Placeholder 4">
            <a:extLst>
              <a:ext uri="{FF2B5EF4-FFF2-40B4-BE49-F238E27FC236}">
                <a16:creationId xmlns:a16="http://schemas.microsoft.com/office/drawing/2014/main" id="{BF73EBB7-515D-494E-B6FA-2A5D5AE0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1D3575BF-5331-4333-A4D4-1D7EEC5D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55AE7F7A-A7FA-4352-B2B7-64914ED0F60D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60B35ACF-1AE7-47D3-8157-1EC81C972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81025"/>
          </a:xfrm>
        </p:spPr>
        <p:txBody>
          <a:bodyPr/>
          <a:lstStyle/>
          <a:p>
            <a:r>
              <a:rPr lang="it-IT" altLang="it-IT"/>
              <a:t>Simulation 1</a:t>
            </a:r>
            <a:br>
              <a:rPr lang="it-IT" altLang="it-IT"/>
            </a:br>
            <a:endParaRPr lang="it-IT"/>
          </a:p>
        </p:txBody>
      </p:sp>
      <p:pic>
        <p:nvPicPr>
          <p:cNvPr id="3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B8EF62E-C2BD-4F86-9E7E-BA4BD8580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343" y="4404163"/>
            <a:ext cx="7425676" cy="1092011"/>
          </a:xfrm>
          <a:prstGeom prst="rect">
            <a:avLst/>
          </a:prstGeom>
        </p:spPr>
      </p:pic>
      <p:pic>
        <p:nvPicPr>
          <p:cNvPr id="4" name="RRT_5_OBS_CROPPED">
            <a:hlinkClick r:id="" action="ppaction://media"/>
            <a:extLst>
              <a:ext uri="{FF2B5EF4-FFF2-40B4-BE49-F238E27FC236}">
                <a16:creationId xmlns:a16="http://schemas.microsoft.com/office/drawing/2014/main" id="{214A2CEB-04D3-44F2-A33A-2CB3EF3917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" y="870761"/>
            <a:ext cx="2883117" cy="2759784"/>
          </a:xfrm>
          <a:prstGeom prst="rect">
            <a:avLst/>
          </a:prstGeom>
        </p:spPr>
      </p:pic>
      <p:pic>
        <p:nvPicPr>
          <p:cNvPr id="8" name="RRT_CBF_5_OBS_CROPPED">
            <a:hlinkClick r:id="" action="ppaction://media"/>
            <a:extLst>
              <a:ext uri="{FF2B5EF4-FFF2-40B4-BE49-F238E27FC236}">
                <a16:creationId xmlns:a16="http://schemas.microsoft.com/office/drawing/2014/main" id="{CCB5E5B9-E08B-4B6E-9FF7-03D8644B55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81201" y="870758"/>
            <a:ext cx="2866630" cy="2758561"/>
          </a:xfrm>
          <a:prstGeom prst="rect">
            <a:avLst/>
          </a:prstGeom>
        </p:spPr>
      </p:pic>
      <p:pic>
        <p:nvPicPr>
          <p:cNvPr id="9" name="RRT_BB_5_OBS_CROPPED">
            <a:hlinkClick r:id="" action="ppaction://media"/>
            <a:extLst>
              <a:ext uri="{FF2B5EF4-FFF2-40B4-BE49-F238E27FC236}">
                <a16:creationId xmlns:a16="http://schemas.microsoft.com/office/drawing/2014/main" id="{2E38251A-24FA-4A08-9672-1ACF7B747D5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45915" y="870759"/>
            <a:ext cx="2798085" cy="275856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90E8773-3169-44E0-9168-8FEBC49E87B0}"/>
              </a:ext>
            </a:extLst>
          </p:cNvPr>
          <p:cNvSpPr txBox="1"/>
          <p:nvPr/>
        </p:nvSpPr>
        <p:spPr>
          <a:xfrm>
            <a:off x="944156" y="3708964"/>
            <a:ext cx="55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RRT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D694ADE-0AE1-4F1F-8FCC-C3A1D7D832FD}"/>
              </a:ext>
            </a:extLst>
          </p:cNvPr>
          <p:cNvSpPr txBox="1"/>
          <p:nvPr/>
        </p:nvSpPr>
        <p:spPr>
          <a:xfrm>
            <a:off x="4114800" y="3647648"/>
            <a:ext cx="10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RRT+CBF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ED2EB2A-E601-48FE-9EF0-70BCC0C0A774}"/>
              </a:ext>
            </a:extLst>
          </p:cNvPr>
          <p:cNvSpPr txBox="1"/>
          <p:nvPr/>
        </p:nvSpPr>
        <p:spPr>
          <a:xfrm>
            <a:off x="7305112" y="3647648"/>
            <a:ext cx="894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RRT+BB</a:t>
            </a:r>
          </a:p>
        </p:txBody>
      </p:sp>
    </p:spTree>
    <p:extLst>
      <p:ext uri="{BB962C8B-B14F-4D97-AF65-F5344CB8AC3E}">
        <p14:creationId xmlns:p14="http://schemas.microsoft.com/office/powerpoint/2010/main" val="50038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>
            <a:extLst>
              <a:ext uri="{FF2B5EF4-FFF2-40B4-BE49-F238E27FC236}">
                <a16:creationId xmlns:a16="http://schemas.microsoft.com/office/drawing/2014/main" id="{F13B9BAB-C6E2-42F4-B3AC-DE2F1245B3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F767AF-9D5C-4C62-B6C1-3127D600D90D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27/05/2021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8195" name="Footer Placeholder 4">
            <a:extLst>
              <a:ext uri="{FF2B5EF4-FFF2-40B4-BE49-F238E27FC236}">
                <a16:creationId xmlns:a16="http://schemas.microsoft.com/office/drawing/2014/main" id="{BF73EBB7-515D-494E-B6FA-2A5D5AE0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1D3575BF-5331-4333-A4D4-1D7EEC5D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55AE7F7A-A7FA-4352-B2B7-64914ED0F60D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60B35ACF-1AE7-47D3-8157-1EC81C972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81025"/>
          </a:xfrm>
        </p:spPr>
        <p:txBody>
          <a:bodyPr/>
          <a:lstStyle/>
          <a:p>
            <a:r>
              <a:rPr lang="it-IT" altLang="it-IT" dirty="0" err="1"/>
              <a:t>Simulation</a:t>
            </a:r>
            <a:r>
              <a:rPr lang="it-IT" altLang="it-IT" dirty="0"/>
              <a:t> 2</a:t>
            </a:r>
            <a:br>
              <a:rPr lang="it-IT" altLang="it-IT" dirty="0"/>
            </a:br>
            <a:endParaRPr lang="it-IT" dirty="0"/>
          </a:p>
        </p:txBody>
      </p:sp>
      <p:pic>
        <p:nvPicPr>
          <p:cNvPr id="2" name="RRT_7_OBS_CROPPED">
            <a:hlinkClick r:id="" action="ppaction://media"/>
            <a:extLst>
              <a:ext uri="{FF2B5EF4-FFF2-40B4-BE49-F238E27FC236}">
                <a16:creationId xmlns:a16="http://schemas.microsoft.com/office/drawing/2014/main" id="{21957FB6-D015-45CF-8068-1F1E242C1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6" y="870758"/>
            <a:ext cx="2797630" cy="2758559"/>
          </a:xfrm>
          <a:prstGeom prst="rect">
            <a:avLst/>
          </a:prstGeom>
        </p:spPr>
      </p:pic>
      <p:pic>
        <p:nvPicPr>
          <p:cNvPr id="5" name="RRT_CBF_7_OBS_CROPPED">
            <a:hlinkClick r:id="" action="ppaction://media"/>
            <a:extLst>
              <a:ext uri="{FF2B5EF4-FFF2-40B4-BE49-F238E27FC236}">
                <a16:creationId xmlns:a16="http://schemas.microsoft.com/office/drawing/2014/main" id="{8081A8DD-5E42-4AB2-9F2B-94F67759D0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89038" y="870758"/>
            <a:ext cx="2765926" cy="2758559"/>
          </a:xfrm>
          <a:prstGeom prst="rect">
            <a:avLst/>
          </a:prstGeom>
        </p:spPr>
      </p:pic>
      <p:pic>
        <p:nvPicPr>
          <p:cNvPr id="6" name="RRT_BB_7_OBS_CROPPED">
            <a:hlinkClick r:id="" action="ppaction://media"/>
            <a:extLst>
              <a:ext uri="{FF2B5EF4-FFF2-40B4-BE49-F238E27FC236}">
                <a16:creationId xmlns:a16="http://schemas.microsoft.com/office/drawing/2014/main" id="{32B597E6-3C5D-436D-B8FC-3B57A64EA83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45916" y="870758"/>
            <a:ext cx="2765926" cy="2765926"/>
          </a:xfrm>
          <a:prstGeom prst="rect">
            <a:avLst/>
          </a:prstGeom>
        </p:spPr>
      </p:pic>
      <p:pic>
        <p:nvPicPr>
          <p:cNvPr id="13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4D44C21-33D7-456D-A90E-1D6423B498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6058" y="4404163"/>
            <a:ext cx="7352246" cy="109201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79A566-3E3E-47A6-9982-9532A4B22373}"/>
              </a:ext>
            </a:extLst>
          </p:cNvPr>
          <p:cNvSpPr txBox="1"/>
          <p:nvPr/>
        </p:nvSpPr>
        <p:spPr>
          <a:xfrm>
            <a:off x="944156" y="3708964"/>
            <a:ext cx="55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RRT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7EC7D4-86C6-4479-B7FB-38338E1C7B83}"/>
              </a:ext>
            </a:extLst>
          </p:cNvPr>
          <p:cNvSpPr txBox="1"/>
          <p:nvPr/>
        </p:nvSpPr>
        <p:spPr>
          <a:xfrm>
            <a:off x="4114800" y="3647648"/>
            <a:ext cx="10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RRT+CBF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839C286-B204-41E8-ADD5-BE3203219A07}"/>
              </a:ext>
            </a:extLst>
          </p:cNvPr>
          <p:cNvSpPr txBox="1"/>
          <p:nvPr/>
        </p:nvSpPr>
        <p:spPr>
          <a:xfrm>
            <a:off x="7305112" y="3647648"/>
            <a:ext cx="894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RRT+BB</a:t>
            </a:r>
          </a:p>
        </p:txBody>
      </p:sp>
    </p:spTree>
    <p:extLst>
      <p:ext uri="{BB962C8B-B14F-4D97-AF65-F5344CB8AC3E}">
        <p14:creationId xmlns:p14="http://schemas.microsoft.com/office/powerpoint/2010/main" val="205600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>
            <a:extLst>
              <a:ext uri="{FF2B5EF4-FFF2-40B4-BE49-F238E27FC236}">
                <a16:creationId xmlns:a16="http://schemas.microsoft.com/office/drawing/2014/main" id="{F13B9BAB-C6E2-42F4-B3AC-DE2F1245B3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F767AF-9D5C-4C62-B6C1-3127D600D90D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27/05/2021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8195" name="Footer Placeholder 4">
            <a:extLst>
              <a:ext uri="{FF2B5EF4-FFF2-40B4-BE49-F238E27FC236}">
                <a16:creationId xmlns:a16="http://schemas.microsoft.com/office/drawing/2014/main" id="{BF73EBB7-515D-494E-B6FA-2A5D5AE0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1D3575BF-5331-4333-A4D4-1D7EEC5D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55AE7F7A-A7FA-4352-B2B7-64914ED0F60D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60B35ACF-1AE7-47D3-8157-1EC81C972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81025"/>
          </a:xfrm>
        </p:spPr>
        <p:txBody>
          <a:bodyPr/>
          <a:lstStyle/>
          <a:p>
            <a:r>
              <a:rPr lang="it-IT" altLang="it-IT" dirty="0" err="1"/>
              <a:t>Simulation</a:t>
            </a:r>
            <a:r>
              <a:rPr lang="it-IT" altLang="it-IT" dirty="0"/>
              <a:t> 3</a:t>
            </a:r>
            <a:br>
              <a:rPr lang="it-IT" altLang="it-IT" dirty="0"/>
            </a:br>
            <a:endParaRPr lang="it-IT" dirty="0"/>
          </a:p>
        </p:txBody>
      </p:sp>
      <p:pic>
        <p:nvPicPr>
          <p:cNvPr id="2" name="RRT_11_OBS_CROPPED">
            <a:hlinkClick r:id="" action="ppaction://media"/>
            <a:extLst>
              <a:ext uri="{FF2B5EF4-FFF2-40B4-BE49-F238E27FC236}">
                <a16:creationId xmlns:a16="http://schemas.microsoft.com/office/drawing/2014/main" id="{511F9BAE-F77E-43FD-9E7B-361EA686D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79" y="870761"/>
            <a:ext cx="2795227" cy="2756516"/>
          </a:xfrm>
          <a:prstGeom prst="rect">
            <a:avLst/>
          </a:prstGeom>
        </p:spPr>
      </p:pic>
      <p:pic>
        <p:nvPicPr>
          <p:cNvPr id="5" name="RRT_CBF_11_OBS_CROPPED">
            <a:hlinkClick r:id="" action="ppaction://media"/>
            <a:extLst>
              <a:ext uri="{FF2B5EF4-FFF2-40B4-BE49-F238E27FC236}">
                <a16:creationId xmlns:a16="http://schemas.microsoft.com/office/drawing/2014/main" id="{9499B95F-9F60-461A-AB9F-4BFFC83B92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74450" y="870761"/>
            <a:ext cx="2786993" cy="2756516"/>
          </a:xfrm>
          <a:prstGeom prst="rect">
            <a:avLst/>
          </a:prstGeom>
        </p:spPr>
      </p:pic>
      <p:pic>
        <p:nvPicPr>
          <p:cNvPr id="6" name="RRT_BB_11_OBS">
            <a:hlinkClick r:id="" action="ppaction://media"/>
            <a:extLst>
              <a:ext uri="{FF2B5EF4-FFF2-40B4-BE49-F238E27FC236}">
                <a16:creationId xmlns:a16="http://schemas.microsoft.com/office/drawing/2014/main" id="{9E88AD8C-9548-46FA-AF0C-5ADD8B79D5E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33932" y="870761"/>
            <a:ext cx="2803429" cy="2756516"/>
          </a:xfrm>
          <a:prstGeom prst="rect">
            <a:avLst/>
          </a:prstGeom>
        </p:spPr>
      </p:pic>
      <p:pic>
        <p:nvPicPr>
          <p:cNvPr id="13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6A7613D-6A6B-4A59-9C91-CA8C207F40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9343" y="4392650"/>
            <a:ext cx="7425676" cy="111503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EBAE27E-8A56-4AA1-9B4B-6FB61F711832}"/>
              </a:ext>
            </a:extLst>
          </p:cNvPr>
          <p:cNvSpPr txBox="1"/>
          <p:nvPr/>
        </p:nvSpPr>
        <p:spPr>
          <a:xfrm>
            <a:off x="944156" y="3708964"/>
            <a:ext cx="55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RRT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F519841-5946-4E48-8C57-4ADDE6EA485A}"/>
              </a:ext>
            </a:extLst>
          </p:cNvPr>
          <p:cNvSpPr txBox="1"/>
          <p:nvPr/>
        </p:nvSpPr>
        <p:spPr>
          <a:xfrm>
            <a:off x="4114800" y="3647648"/>
            <a:ext cx="10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RRT+CBF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5B7C62F-FB49-4A86-A329-23173DAA31E9}"/>
              </a:ext>
            </a:extLst>
          </p:cNvPr>
          <p:cNvSpPr txBox="1"/>
          <p:nvPr/>
        </p:nvSpPr>
        <p:spPr>
          <a:xfrm>
            <a:off x="7305112" y="3647648"/>
            <a:ext cx="894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RRT+BB</a:t>
            </a:r>
          </a:p>
        </p:txBody>
      </p:sp>
    </p:spTree>
    <p:extLst>
      <p:ext uri="{BB962C8B-B14F-4D97-AF65-F5344CB8AC3E}">
        <p14:creationId xmlns:p14="http://schemas.microsoft.com/office/powerpoint/2010/main" val="21258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>
            <a:extLst>
              <a:ext uri="{FF2B5EF4-FFF2-40B4-BE49-F238E27FC236}">
                <a16:creationId xmlns:a16="http://schemas.microsoft.com/office/drawing/2014/main" id="{F13B9BAB-C6E2-42F4-B3AC-DE2F1245B3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F767AF-9D5C-4C62-B6C1-3127D600D90D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27/05/2021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8195" name="Footer Placeholder 4">
            <a:extLst>
              <a:ext uri="{FF2B5EF4-FFF2-40B4-BE49-F238E27FC236}">
                <a16:creationId xmlns:a16="http://schemas.microsoft.com/office/drawing/2014/main" id="{BF73EBB7-515D-494E-B6FA-2A5D5AE0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1D3575BF-5331-4333-A4D4-1D7EEC5D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55AE7F7A-A7FA-4352-B2B7-64914ED0F60D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60B35ACF-1AE7-47D3-8157-1EC81C972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81025"/>
          </a:xfrm>
        </p:spPr>
        <p:txBody>
          <a:bodyPr/>
          <a:lstStyle/>
          <a:p>
            <a:r>
              <a:rPr lang="it-IT" altLang="it-IT"/>
              <a:t>Simulation 4</a:t>
            </a:r>
            <a:br>
              <a:rPr lang="it-IT" altLang="it-IT"/>
            </a:br>
            <a:endParaRPr lang="it-IT"/>
          </a:p>
        </p:txBody>
      </p:sp>
      <p:pic>
        <p:nvPicPr>
          <p:cNvPr id="3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B8EF62E-C2BD-4F86-9E7E-BA4BD8580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343" y="4386013"/>
            <a:ext cx="7425676" cy="1128311"/>
          </a:xfrm>
          <a:prstGeom prst="rect">
            <a:avLst/>
          </a:prstGeom>
        </p:spPr>
      </p:pic>
      <p:pic>
        <p:nvPicPr>
          <p:cNvPr id="2" name="RRT_11_OBS">
            <a:hlinkClick r:id="" action="ppaction://media"/>
            <a:extLst>
              <a:ext uri="{FF2B5EF4-FFF2-40B4-BE49-F238E27FC236}">
                <a16:creationId xmlns:a16="http://schemas.microsoft.com/office/drawing/2014/main" id="{AC3FB317-5125-4E7F-8827-CCCD7B066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" y="842679"/>
            <a:ext cx="2966465" cy="290927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591CD5-3D02-4AB7-BF87-249F4D4EB31D}"/>
              </a:ext>
            </a:extLst>
          </p:cNvPr>
          <p:cNvSpPr txBox="1"/>
          <p:nvPr/>
        </p:nvSpPr>
        <p:spPr>
          <a:xfrm>
            <a:off x="2391956" y="3877276"/>
            <a:ext cx="55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RRT</a:t>
            </a:r>
          </a:p>
        </p:txBody>
      </p:sp>
    </p:spTree>
    <p:extLst>
      <p:ext uri="{BB962C8B-B14F-4D97-AF65-F5344CB8AC3E}">
        <p14:creationId xmlns:p14="http://schemas.microsoft.com/office/powerpoint/2010/main" val="266193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>
            <a:extLst>
              <a:ext uri="{FF2B5EF4-FFF2-40B4-BE49-F238E27FC236}">
                <a16:creationId xmlns:a16="http://schemas.microsoft.com/office/drawing/2014/main" id="{F13B9BAB-C6E2-42F4-B3AC-DE2F1245B3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F767AF-9D5C-4C62-B6C1-3127D600D90D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27/05/2021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8195" name="Footer Placeholder 4">
            <a:extLst>
              <a:ext uri="{FF2B5EF4-FFF2-40B4-BE49-F238E27FC236}">
                <a16:creationId xmlns:a16="http://schemas.microsoft.com/office/drawing/2014/main" id="{BF73EBB7-515D-494E-B6FA-2A5D5AE0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1D3575BF-5331-4333-A4D4-1D7EEC5D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 dirty="0">
                <a:solidFill>
                  <a:schemeClr val="bg1"/>
                </a:solidFill>
              </a:rPr>
              <a:t>Pagina </a:t>
            </a:r>
            <a:fld id="{55AE7F7A-A7FA-4352-B2B7-64914ED0F60D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60B35ACF-1AE7-47D3-8157-1EC81C972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81025"/>
          </a:xfrm>
        </p:spPr>
        <p:txBody>
          <a:bodyPr/>
          <a:lstStyle/>
          <a:p>
            <a:r>
              <a:rPr lang="en-AU" altLang="it-IT" dirty="0"/>
              <a:t>Conclusions</a:t>
            </a:r>
            <a:endParaRPr lang="en-AU" altLang="it-IT" dirty="0"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8EA4EB-6E89-4522-90E5-CFD5EC10B2B1}"/>
              </a:ext>
            </a:extLst>
          </p:cNvPr>
          <p:cNvSpPr txBox="1"/>
          <p:nvPr/>
        </p:nvSpPr>
        <p:spPr>
          <a:xfrm>
            <a:off x="1118355" y="923965"/>
            <a:ext cx="7723109" cy="22626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AU" sz="16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main advantage of RRT+CBF is safety; it generates safe paths achieving minimum clearance</a:t>
            </a:r>
            <a:endParaRPr lang="en-AU" sz="1600" dirty="0">
              <a:solidFill>
                <a:srgbClr val="000000"/>
              </a:solidFill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AU" sz="16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narrow passages and crowded environments are critical for the RRT+CBF however it performs better than RRT with bounding box in terms of time</a:t>
            </a:r>
            <a:endParaRPr lang="en-AU" sz="1600" dirty="0">
              <a:solidFill>
                <a:srgbClr val="000000"/>
              </a:solidFill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AU" sz="16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RRT+CBF achieves more freedom in terms of motion primitives without need of strategies as the adaptive </a:t>
            </a:r>
            <a:r>
              <a:rPr lang="en-AU" sz="16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stepsize</a:t>
            </a:r>
            <a:endParaRPr lang="en-AU" sz="1600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D238BBA-2488-4650-9EDE-691145A3A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583" y="3267462"/>
            <a:ext cx="7416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dirty="0"/>
              <a:t>Future works</a:t>
            </a:r>
            <a:endParaRPr lang="it-IT" altLang="it-IT" dirty="0"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E529C1-581A-4366-8464-8BC864EDC20F}"/>
              </a:ext>
            </a:extLst>
          </p:cNvPr>
          <p:cNvSpPr txBox="1"/>
          <p:nvPr/>
        </p:nvSpPr>
        <p:spPr>
          <a:xfrm>
            <a:off x="1119928" y="3772432"/>
            <a:ext cx="7723109" cy="4160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it-IT" sz="16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extension to 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dynamical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environment</a:t>
            </a:r>
            <a:endParaRPr lang="en-AU" sz="16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20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>
            <a:extLst>
              <a:ext uri="{FF2B5EF4-FFF2-40B4-BE49-F238E27FC236}">
                <a16:creationId xmlns:a16="http://schemas.microsoft.com/office/drawing/2014/main" id="{E7E3EC79-275D-4C65-B63E-5FF2273356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6E64D8-3FF5-4D6D-B92B-05D330B92A6C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27/05/2021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47D00C22-4639-4BB1-82EC-33EFE077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5E157317-4A7C-4A98-A7FE-DE4E2BA1D69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2B9C0061-A968-4FF3-ACBE-FCE5452F2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81025"/>
          </a:xfrm>
        </p:spPr>
        <p:txBody>
          <a:bodyPr/>
          <a:lstStyle/>
          <a:p>
            <a:pPr eaLnBrk="1" hangingPunct="1"/>
            <a:r>
              <a:rPr lang="it-IT" altLang="it-IT"/>
              <a:t>Introduction</a:t>
            </a:r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375D24AA-B77F-4597-9042-ABD8F96D4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it-IT" sz="2200" dirty="0"/>
              <a:t>Motion Planning Problem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25DF8EB-C6D4-4564-8EEC-04F9BB966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950" y="1357313"/>
            <a:ext cx="7408863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GB" sz="1600" dirty="0">
                <a:solidFill>
                  <a:srgbClr val="790022"/>
                </a:solidFill>
              </a:rPr>
              <a:t>Goal:</a:t>
            </a:r>
            <a:br>
              <a:rPr lang="en-GB" sz="1600" dirty="0">
                <a:solidFill>
                  <a:srgbClr val="790022"/>
                </a:solidFill>
              </a:rPr>
            </a:br>
            <a:r>
              <a:rPr lang="en-GB" sz="1600" dirty="0"/>
              <a:t>Algorithms comparison for the motion planning of autonomous mobile robots, subject to non-holonomic constraints</a:t>
            </a:r>
          </a:p>
          <a:p>
            <a:pPr marL="0" indent="0" eaLnBrk="1" hangingPunct="1">
              <a:buNone/>
            </a:pPr>
            <a:endParaRPr lang="en-GB" sz="1600" dirty="0"/>
          </a:p>
          <a:p>
            <a:pPr marL="0" indent="0" eaLnBrk="1" hangingPunct="1">
              <a:buNone/>
            </a:pPr>
            <a:r>
              <a:rPr lang="en-GB" sz="1600" dirty="0">
                <a:solidFill>
                  <a:srgbClr val="790022"/>
                </a:solidFill>
              </a:rPr>
              <a:t>Studied Algorithms:</a:t>
            </a:r>
          </a:p>
          <a:p>
            <a:pPr eaLnBrk="1" hangingPunct="1">
              <a:buFont typeface="+mj-lt"/>
              <a:buAutoNum type="arabicPeriod"/>
            </a:pPr>
            <a:r>
              <a:rPr lang="en-GB" sz="1600" dirty="0"/>
              <a:t>RRT: Rapidly-exploring Random Tree is the most used among the      probabilistic algorithms. Its standard version requires the Collision-Checking      (CC) step to make sure that the resulting path is collision-free</a:t>
            </a:r>
          </a:p>
          <a:p>
            <a:pPr eaLnBrk="1" hangingPunct="1">
              <a:buFont typeface="+mj-lt"/>
              <a:buAutoNum type="arabicPeriod"/>
            </a:pPr>
            <a:endParaRPr lang="en-GB" sz="1600" dirty="0"/>
          </a:p>
          <a:p>
            <a:pPr eaLnBrk="1" hangingPunct="1">
              <a:buFont typeface="+mj-lt"/>
              <a:buAutoNum type="arabicPeriod"/>
            </a:pPr>
            <a:r>
              <a:rPr lang="en-GB" sz="1600" dirty="0"/>
              <a:t>RRT + CBF: modified version of the algorithm allows to avoid the CC step by using the Control Barrier functions in the steering mechanism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52C9D8-302F-4596-92C7-C54C113A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>
            <a:extLst>
              <a:ext uri="{FF2B5EF4-FFF2-40B4-BE49-F238E27FC236}">
                <a16:creationId xmlns:a16="http://schemas.microsoft.com/office/drawing/2014/main" id="{E7E3EC79-275D-4C65-B63E-5FF2273356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6E64D8-3FF5-4D6D-B92B-05D330B92A6C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27/05/2021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47D00C22-4639-4BB1-82EC-33EFE077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5E157317-4A7C-4A98-A7FE-DE4E2BA1D69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2B9C0061-A968-4FF3-ACBE-FCE5452F2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81025"/>
          </a:xfrm>
        </p:spPr>
        <p:txBody>
          <a:bodyPr/>
          <a:lstStyle/>
          <a:p>
            <a:pPr eaLnBrk="1" hangingPunct="1"/>
            <a:r>
              <a:rPr lang="it-IT" altLang="it-IT" dirty="0"/>
              <a:t>Background on CBF</a:t>
            </a:r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375D24AA-B77F-4597-9042-ABD8F96D4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it-IT" altLang="it-IT" sz="2200" dirty="0" err="1"/>
              <a:t>Safety</a:t>
            </a:r>
            <a:r>
              <a:rPr lang="it-IT" altLang="it-IT" sz="2200" dirty="0"/>
              <a:t> </a:t>
            </a:r>
            <a:r>
              <a:rPr lang="it-IT" altLang="it-IT" sz="2200" dirty="0" err="1"/>
              <a:t>definition</a:t>
            </a:r>
            <a:r>
              <a:rPr lang="it-IT" altLang="it-IT" sz="2200" dirty="0"/>
              <a:t> and </a:t>
            </a:r>
            <a:r>
              <a:rPr lang="it-IT" altLang="it-IT" sz="2200" dirty="0" err="1"/>
              <a:t>invariance</a:t>
            </a:r>
            <a:endParaRPr lang="en-US" altLang="it-IT" sz="2200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25DF8EB-C6D4-4564-8EEC-04F9BB966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981" y="1268760"/>
            <a:ext cx="7408863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GB" sz="1600" dirty="0">
                <a:solidFill>
                  <a:srgbClr val="790022"/>
                </a:solidFill>
              </a:rPr>
              <a:t>Problems:</a:t>
            </a:r>
          </a:p>
          <a:p>
            <a:pPr marL="0" indent="0" eaLnBrk="1" hangingPunct="1">
              <a:buNone/>
            </a:pPr>
            <a:r>
              <a:rPr lang="en-GB" sz="1600" dirty="0">
                <a:solidFill>
                  <a:srgbClr val="790022"/>
                </a:solidFill>
              </a:rPr>
              <a:t>1. </a:t>
            </a:r>
            <a:r>
              <a:rPr lang="en-GB" sz="1600" dirty="0"/>
              <a:t>How to define safety and a safety set?</a:t>
            </a:r>
          </a:p>
          <a:p>
            <a:pPr marL="0" indent="0" eaLnBrk="1" hangingPunct="1">
              <a:buNone/>
            </a:pPr>
            <a:r>
              <a:rPr lang="en-GB" sz="1600" dirty="0">
                <a:solidFill>
                  <a:srgbClr val="790022"/>
                </a:solidFill>
              </a:rPr>
              <a:t>2. </a:t>
            </a:r>
            <a:r>
              <a:rPr lang="en-GB" sz="1600" dirty="0"/>
              <a:t>How to maintain the robot inside the safety set?</a:t>
            </a:r>
          </a:p>
          <a:p>
            <a:pPr marL="0" indent="0" eaLnBrk="1" hangingPunct="1">
              <a:buNone/>
            </a:pPr>
            <a:endParaRPr lang="en-GB" sz="1600" dirty="0"/>
          </a:p>
          <a:p>
            <a:pPr marL="0" indent="0" eaLnBrk="1" hangingPunct="1">
              <a:buNone/>
            </a:pPr>
            <a:r>
              <a:rPr lang="en-GB" sz="1600" dirty="0">
                <a:solidFill>
                  <a:srgbClr val="790022"/>
                </a:solidFill>
              </a:rPr>
              <a:t>Solutions: </a:t>
            </a:r>
          </a:p>
          <a:p>
            <a:pPr eaLnBrk="1" hangingPunct="1">
              <a:buAutoNum type="arabicPeriod"/>
            </a:pPr>
            <a:r>
              <a:rPr lang="en-GB" sz="1600" dirty="0"/>
              <a:t>Safety = Minimum clearance from obstacles → A safety set exists and it can   be defined</a:t>
            </a:r>
          </a:p>
          <a:p>
            <a:pPr eaLnBrk="1" hangingPunct="1">
              <a:buAutoNum type="arabicPeriod"/>
            </a:pPr>
            <a:r>
              <a:rPr lang="en-GB" sz="1600" dirty="0"/>
              <a:t>Ensure the invariance of the safety set</a:t>
            </a:r>
          </a:p>
          <a:p>
            <a:pPr marL="0" indent="0" eaLnBrk="1" hangingPunct="1">
              <a:buNone/>
            </a:pPr>
            <a:endParaRPr lang="en-GB" sz="1600" dirty="0">
              <a:solidFill>
                <a:srgbClr val="790022"/>
              </a:solidFill>
            </a:endParaRPr>
          </a:p>
          <a:p>
            <a:pPr marL="0" indent="0" eaLnBrk="1" hangingPunct="1">
              <a:buNone/>
            </a:pPr>
            <a:r>
              <a:rPr lang="en-GB" sz="1600" dirty="0">
                <a:solidFill>
                  <a:srgbClr val="790022"/>
                </a:solidFill>
              </a:rPr>
              <a:t>From ideas to formulas:  </a:t>
            </a:r>
          </a:p>
          <a:p>
            <a:pPr marL="0" indent="0" eaLnBrk="1" hangingPunct="1">
              <a:buNone/>
            </a:pPr>
            <a:endParaRPr lang="en-GB" sz="1600" dirty="0">
              <a:solidFill>
                <a:srgbClr val="790022"/>
              </a:solidFill>
            </a:endParaRPr>
          </a:p>
          <a:p>
            <a:pPr marL="0" indent="0" eaLnBrk="1" hangingPunct="1">
              <a:buNone/>
            </a:pPr>
            <a:r>
              <a:rPr lang="en-GB" sz="1600" dirty="0"/>
              <a:t>                                                                               </a:t>
            </a:r>
            <a:r>
              <a:rPr lang="en-GB" sz="1600" dirty="0">
                <a:solidFill>
                  <a:srgbClr val="790022"/>
                </a:solidFill>
              </a:rPr>
              <a:t>Nagumo’s Theorem</a:t>
            </a:r>
          </a:p>
          <a:p>
            <a:pPr marL="0" indent="0" eaLnBrk="1" hangingPunct="1">
              <a:buNone/>
            </a:pPr>
            <a:r>
              <a:rPr lang="en-GB" sz="1600" dirty="0"/>
              <a:t>                                                   </a:t>
            </a:r>
            <a:r>
              <a:rPr lang="en-GB" sz="3000" dirty="0"/>
              <a:t> →   </a:t>
            </a:r>
          </a:p>
          <a:p>
            <a:pPr eaLnBrk="1" hangingPunct="1">
              <a:buFont typeface="+mj-lt"/>
              <a:buAutoNum type="arabicPeriod"/>
            </a:pPr>
            <a:endParaRPr lang="en-GB" sz="1600" dirty="0"/>
          </a:p>
          <a:p>
            <a:pPr eaLnBrk="1" hangingPunct="1">
              <a:buFont typeface="+mj-lt"/>
              <a:buAutoNum type="arabicPeriod"/>
            </a:pPr>
            <a:endParaRPr lang="en-GB" sz="160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52C9D8-302F-4596-92C7-C54C113A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28EEEF-7AB1-4FAC-A85A-C7914C6A0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56" y="4171895"/>
            <a:ext cx="1176013" cy="525325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445F138-CB33-4E7E-B03D-8FE9C85BD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33" y="4761983"/>
            <a:ext cx="1474276" cy="27768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7C6C5E-4C36-49AE-9E98-67F42498E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51" y="5243952"/>
            <a:ext cx="2289306" cy="345288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A5D5ED-B4BF-4341-99F4-BFDA4B7C6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17" y="4900827"/>
            <a:ext cx="3876679" cy="4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44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>
            <a:extLst>
              <a:ext uri="{FF2B5EF4-FFF2-40B4-BE49-F238E27FC236}">
                <a16:creationId xmlns:a16="http://schemas.microsoft.com/office/drawing/2014/main" id="{E7E3EC79-275D-4C65-B63E-5FF2273356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6E64D8-3FF5-4D6D-B92B-05D330B92A6C}" type="datetime1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27/05/2021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47D00C22-4639-4BB1-82EC-33EFE077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Pagina </a:t>
            </a:r>
            <a:fld id="{5E157317-4A7C-4A98-A7FE-DE4E2BA1D699}" type="slidenum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2B9C0061-A968-4FF3-ACBE-FCE5452F2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81025"/>
          </a:xfrm>
        </p:spPr>
        <p:txBody>
          <a:bodyPr/>
          <a:lstStyle/>
          <a:p>
            <a:pPr eaLnBrk="1" hangingPunct="1"/>
            <a:r>
              <a:rPr lang="it-IT" altLang="it-IT" dirty="0"/>
              <a:t>Background on CBF</a:t>
            </a:r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375D24AA-B77F-4597-9042-ABD8F96D4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2200" dirty="0"/>
              <a:t>Class-K </a:t>
            </a:r>
            <a:r>
              <a:rPr lang="it-IT" altLang="it-IT" sz="2200" dirty="0" err="1"/>
              <a:t>functions</a:t>
            </a:r>
            <a:r>
              <a:rPr lang="it-IT" altLang="it-IT" sz="2200" dirty="0"/>
              <a:t> </a:t>
            </a:r>
            <a:r>
              <a:rPr lang="it-IT" altLang="it-IT" sz="2200" dirty="0" err="1"/>
              <a:t>introduction</a:t>
            </a:r>
            <a:endParaRPr kumimoji="0" lang="en-US" altLang="it-IT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25DF8EB-C6D4-4564-8EEC-04F9BB966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981" y="1268760"/>
            <a:ext cx="7408863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790022"/>
                </a:solidFill>
                <a:latin typeface="Arial"/>
                <a:ea typeface="ＭＳ Ｐゴシック"/>
              </a:rPr>
              <a:t>Extension to the controlled dynamical system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790022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790022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790022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790022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790022"/>
                </a:solidFill>
                <a:latin typeface="Arial"/>
                <a:ea typeface="ＭＳ Ｐゴシック"/>
              </a:rPr>
              <a:t>Class-K functions introduction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790022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790022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790022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790022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 typeface="+mj-lt"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 typeface="+mj-lt"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52C9D8-302F-4596-92C7-C54C113A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orologio, calibro&#10;&#10;Descrizione generata automaticamente">
            <a:extLst>
              <a:ext uri="{FF2B5EF4-FFF2-40B4-BE49-F238E27FC236}">
                <a16:creationId xmlns:a16="http://schemas.microsoft.com/office/drawing/2014/main" id="{69B89965-9C17-4B47-B31D-52EF35CAE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36" y="1626770"/>
            <a:ext cx="1876649" cy="390300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3EA098-29AF-4D17-8B2E-84A1DC438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77" y="1653024"/>
            <a:ext cx="857877" cy="32104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00C1C57-3246-4542-9516-8779C2733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75" y="2074402"/>
            <a:ext cx="3768606" cy="36296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4D40C47-2F13-45BB-B887-B01CC972B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94" y="2890703"/>
            <a:ext cx="7442650" cy="51850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EDE06B7-910F-4994-AE23-4805470F0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93" y="3539451"/>
            <a:ext cx="7342803" cy="61115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E81F2EF-2F3E-49F7-A644-4C934B0F9C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40" y="4173907"/>
            <a:ext cx="2300445" cy="188058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B36134D-EA27-41B9-BDB3-B123F369E9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73" y="4180751"/>
            <a:ext cx="2349412" cy="19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>
            <a:extLst>
              <a:ext uri="{FF2B5EF4-FFF2-40B4-BE49-F238E27FC236}">
                <a16:creationId xmlns:a16="http://schemas.microsoft.com/office/drawing/2014/main" id="{E7E3EC79-275D-4C65-B63E-5FF2273356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6E64D8-3FF5-4D6D-B92B-05D330B92A6C}" type="datetime1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27/05/2021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47D00C22-4639-4BB1-82EC-33EFE077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Pagina </a:t>
            </a:r>
            <a:fld id="{5E157317-4A7C-4A98-A7FE-DE4E2BA1D699}" type="slidenum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2B9C0061-A968-4FF3-ACBE-FCE5452F2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81025"/>
          </a:xfrm>
        </p:spPr>
        <p:txBody>
          <a:bodyPr/>
          <a:lstStyle/>
          <a:p>
            <a:pPr eaLnBrk="1" hangingPunct="1"/>
            <a:r>
              <a:rPr lang="it-IT" altLang="it-IT" dirty="0"/>
              <a:t>Background on CBF</a:t>
            </a:r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375D24AA-B77F-4597-9042-ABD8F96D4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New </a:t>
            </a:r>
            <a:r>
              <a:rPr lang="it-IT" altLang="it-IT" sz="2200" dirty="0" err="1"/>
              <a:t>conditions</a:t>
            </a:r>
            <a:r>
              <a:rPr lang="it-IT" altLang="it-IT" sz="2200" dirty="0"/>
              <a:t> and CBF </a:t>
            </a:r>
            <a:r>
              <a:rPr lang="it-IT" altLang="it-IT" sz="2200" dirty="0" err="1"/>
              <a:t>introduction</a:t>
            </a:r>
            <a:endParaRPr kumimoji="0" lang="en-US" altLang="it-IT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9981" y="1268760"/>
                <a:ext cx="7408863" cy="45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2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r>
                  <a:rPr lang="en-GB" sz="1600" dirty="0">
                    <a:solidFill>
                      <a:srgbClr val="790022"/>
                    </a:solidFill>
                    <a:latin typeface="Arial"/>
                    <a:ea typeface="ＭＳ Ｐゴシック"/>
                  </a:rPr>
                  <a:t>Necessary &amp; Sufficient Conditions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90022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: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indent="0" eaLnBrk="1" hangingPunct="1">
                  <a:buNone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90022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                                </a:t>
                </a:r>
                <a:r>
                  <a:rPr lang="en-GB" sz="1600" dirty="0"/>
                  <a:t>↑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indent="0" eaLnBrk="1" hangingPunct="1">
                  <a:buNone/>
                  <a:defRPr/>
                </a:pPr>
                <a:r>
                  <a:rPr lang="en-GB" sz="1600" dirty="0">
                    <a:solidFill>
                      <a:srgbClr val="790022"/>
                    </a:solidFill>
                  </a:rPr>
                  <a:t>CBF definition:</a:t>
                </a:r>
              </a:p>
              <a:p>
                <a:pPr marL="0" indent="0" eaLnBrk="1" hangingPunct="1">
                  <a:buNone/>
                  <a:defRPr/>
                </a:pPr>
                <a:r>
                  <a:rPr lang="en-GB" sz="1600" dirty="0"/>
                  <a:t>A continuously differentiable function </a:t>
                </a:r>
                <a:r>
                  <a:rPr lang="en-GB" sz="1600" i="1" dirty="0"/>
                  <a:t>h</a:t>
                </a:r>
                <a:r>
                  <a:rPr lang="en-GB" sz="1600" dirty="0"/>
                  <a:t> is a </a:t>
                </a:r>
                <a:r>
                  <a:rPr lang="en-GB" sz="1600" b="1" dirty="0"/>
                  <a:t>CBF</a:t>
                </a:r>
                <a:r>
                  <a:rPr lang="en-GB" sz="1600" dirty="0"/>
                  <a:t> if there exists an extended class-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GB" sz="1600" dirty="0"/>
                  <a:t> function </a:t>
                </a:r>
                <a:r>
                  <a:rPr lang="el-GR" sz="1600" dirty="0"/>
                  <a:t>α</a:t>
                </a:r>
                <a:r>
                  <a:rPr lang="en-GB" sz="1600" dirty="0"/>
                  <a:t> such that for the controlled dynamical system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                                </a:t>
                </a: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indent="0" eaLnBrk="1" hangingPunct="1">
                  <a:buNone/>
                  <a:defRPr/>
                </a:pPr>
                <a:r>
                  <a:rPr lang="en-GB" sz="1600" dirty="0"/>
                  <a:t>CBF guarantees the invariance of the safe set even if the system leaves it due to external disturbances</a:t>
                </a:r>
              </a:p>
              <a:p>
                <a:pPr marL="0" indent="0" eaLnBrk="1" hangingPunct="1">
                  <a:buNone/>
                  <a:defRPr/>
                </a:pPr>
                <a:endParaRPr lang="en-GB" sz="1600" dirty="0"/>
              </a:p>
              <a:p>
                <a:pPr marL="0" indent="0" eaLnBrk="1" hangingPunct="1">
                  <a:buNone/>
                  <a:defRPr/>
                </a:pPr>
                <a:r>
                  <a:rPr lang="en-GB" sz="1600" dirty="0">
                    <a:solidFill>
                      <a:srgbClr val="790022"/>
                    </a:solidFill>
                  </a:rPr>
                  <a:t>CBF-based controller formulation:</a:t>
                </a:r>
              </a:p>
              <a:p>
                <a:pPr marL="0" indent="0" eaLnBrk="1" hangingPunct="1">
                  <a:buNone/>
                  <a:defRPr/>
                </a:pPr>
                <a:r>
                  <a:rPr lang="en-GB" sz="1600" dirty="0"/>
                  <a:t>QP problem: </a:t>
                </a:r>
              </a:p>
              <a:p>
                <a:pPr marL="0" indent="0" eaLnBrk="1" hangingPunct="1">
                  <a:buNone/>
                  <a:defRPr/>
                </a:pPr>
                <a:endParaRPr lang="en-GB" sz="1600" dirty="0"/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9981" y="1268760"/>
                <a:ext cx="7408863" cy="4536504"/>
              </a:xfrm>
              <a:prstGeom prst="rect">
                <a:avLst/>
              </a:prstGeom>
              <a:blipFill>
                <a:blip r:embed="rId3"/>
                <a:stretch>
                  <a:fillRect l="-494" t="-4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52C9D8-302F-4596-92C7-C54C113A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6EAA1EF-74A4-4DE3-B38E-B5BAE921B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44" y="1608524"/>
            <a:ext cx="4480473" cy="37595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C75699-BC27-4D37-BD41-E4154AD86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19" y="2158950"/>
            <a:ext cx="1975305" cy="212725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99CE87F-76CE-49C3-85F6-1958D6F85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176" y="3365553"/>
            <a:ext cx="3081369" cy="476774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4F50F8-1BD8-4835-BD78-348930F928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49" y="5022399"/>
            <a:ext cx="3105934" cy="9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9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>
            <a:extLst>
              <a:ext uri="{FF2B5EF4-FFF2-40B4-BE49-F238E27FC236}">
                <a16:creationId xmlns:a16="http://schemas.microsoft.com/office/drawing/2014/main" id="{E7E3EC79-275D-4C65-B63E-5FF2273356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6E64D8-3FF5-4D6D-B92B-05D330B92A6C}" type="datetime1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27/05/2021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47D00C22-4639-4BB1-82EC-33EFE077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Pagina </a:t>
            </a:r>
            <a:fld id="{5E157317-4A7C-4A98-A7FE-DE4E2BA1D699}" type="slidenum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2B9C0061-A968-4FF3-ACBE-FCE5452F2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7" y="409575"/>
            <a:ext cx="7921626" cy="581025"/>
          </a:xfrm>
        </p:spPr>
        <p:txBody>
          <a:bodyPr/>
          <a:lstStyle/>
          <a:p>
            <a:pPr eaLnBrk="1" hangingPunct="1"/>
            <a:r>
              <a:rPr lang="it-IT" altLang="it-IT" dirty="0"/>
              <a:t>Motion planning </a:t>
            </a:r>
            <a:r>
              <a:rPr lang="it-IT" altLang="it-IT" dirty="0" err="1"/>
              <a:t>algorithms</a:t>
            </a:r>
            <a:endParaRPr lang="it-IT" altLang="it-IT" dirty="0"/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375D24AA-B77F-4597-9042-ABD8F96D4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" y="776288"/>
            <a:ext cx="7908926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RRT</a:t>
            </a:r>
            <a:endParaRPr kumimoji="0" lang="en-US" altLang="it-IT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621" y="1203324"/>
                <a:ext cx="8029223" cy="460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2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§"/>
                  <a:defRPr/>
                </a:pPr>
                <a:r>
                  <a:rPr lang="en-GB" sz="1600" dirty="0"/>
                  <a:t>single query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  <a:defRPr/>
                </a:pPr>
                <a:r>
                  <a:rPr lang="en-GB" sz="1600" dirty="0"/>
                  <a:t>probabilistic 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  <a:defRPr/>
                </a:pPr>
                <a:r>
                  <a:rPr lang="en-GB" sz="1600" dirty="0"/>
                  <a:t>need to know the workspace in advance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  <a:defRPr/>
                </a:pPr>
                <a:r>
                  <a:rPr lang="en-GB" sz="1600" dirty="0"/>
                  <a:t>adapted to robot with Non-holonomic constraints</a:t>
                </a:r>
              </a:p>
              <a:p>
                <a:pPr marL="0" indent="0" eaLnBrk="1" hangingPunct="1">
                  <a:buNone/>
                  <a:defRPr/>
                </a:pPr>
                <a:r>
                  <a:rPr lang="en-GB" sz="1600" dirty="0"/>
                  <a:t>Algorithm</a:t>
                </a:r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set the tree root as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𝒔𝒕𝒂𝒓𝒕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extract randomly a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, with Uniform Probability Distribution</a:t>
                </a:r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search in the tree the closest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𝒏𝒆𝒂𝒓</m:t>
                        </m:r>
                      </m:sub>
                    </m:sSub>
                  </m:oMath>
                </a14:m>
                <a:r>
                  <a:rPr lang="en-US" sz="1600" dirty="0"/>
                  <a:t> 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r>
                  <a:rPr lang="en-US" sz="1600" dirty="0"/>
                  <a:t>       </a:t>
                </a:r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choose randomly one of the primitive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⋲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dirty="0"/>
                  <a:t> to apply to the robot</a:t>
                </a:r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find the new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</m:oMath>
                </a14:m>
                <a:r>
                  <a:rPr lang="en-US" sz="1600" dirty="0"/>
                  <a:t>, starting from the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𝒏𝒆𝒂𝒓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and integrating the system under the chosen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for an interval of integration of </a:t>
                </a:r>
                <a:r>
                  <a:rPr lang="it-IT" sz="1600" i="1" dirty="0"/>
                  <a:t>T</a:t>
                </a:r>
                <a:endParaRPr lang="en-US" sz="1600" i="1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check if there is collision between the robot and the obstacles (using </a:t>
                </a:r>
                <a:r>
                  <a:rPr lang="en-US" sz="1600" dirty="0">
                    <a:solidFill>
                      <a:srgbClr val="C00000"/>
                    </a:solidFill>
                  </a:rPr>
                  <a:t>CC</a:t>
                </a:r>
                <a:r>
                  <a:rPr lang="en-US" sz="1600" dirty="0"/>
                  <a:t>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and also in the path traveled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𝒏𝒆𝒂𝒓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lvl="1" eaLnBrk="1" hangingPunct="1">
                  <a:buFont typeface="Wingdings" panose="05000000000000000000" pitchFamily="2" charset="2"/>
                  <a:buChar char="ü"/>
                  <a:defRPr/>
                </a:pPr>
                <a:r>
                  <a:rPr lang="en-US" sz="1600" dirty="0"/>
                  <a:t>no collision: </a:t>
                </a:r>
                <a:r>
                  <a:rPr lang="en-US" sz="1600" dirty="0">
                    <a:solidFill>
                      <a:srgbClr val="006778"/>
                    </a:solidFill>
                  </a:rPr>
                  <a:t>add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</m:oMath>
                </a14:m>
                <a:r>
                  <a:rPr lang="en-US" sz="1600" dirty="0"/>
                  <a:t> to the tree</a:t>
                </a:r>
              </a:p>
              <a:p>
                <a:pPr lvl="1" eaLnBrk="1" hangingPunct="1"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/>
                  <a:t>collision: </a:t>
                </a:r>
                <a:r>
                  <a:rPr lang="en-US" sz="1600" dirty="0">
                    <a:solidFill>
                      <a:srgbClr val="C00000"/>
                    </a:solidFill>
                  </a:rPr>
                  <a:t>discard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return to 2)</a:t>
                </a:r>
                <a:endParaRPr lang="en-GB" sz="1600" dirty="0"/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mc:Choice>
        <mc:Fallback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621" y="1203324"/>
                <a:ext cx="8029223" cy="4601939"/>
              </a:xfrm>
              <a:prstGeom prst="rect">
                <a:avLst/>
              </a:prstGeom>
              <a:blipFill>
                <a:blip r:embed="rId3"/>
                <a:stretch>
                  <a:fillRect l="-456" t="-397" b="-75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52C9D8-302F-4596-92C7-C54C113A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84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>
            <a:extLst>
              <a:ext uri="{FF2B5EF4-FFF2-40B4-BE49-F238E27FC236}">
                <a16:creationId xmlns:a16="http://schemas.microsoft.com/office/drawing/2014/main" id="{E7E3EC79-275D-4C65-B63E-5FF2273356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6E64D8-3FF5-4D6D-B92B-05D330B92A6C}" type="datetime1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27/05/2021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47D00C22-4639-4BB1-82EC-33EFE077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Pagina </a:t>
            </a:r>
            <a:fld id="{5E157317-4A7C-4A98-A7FE-DE4E2BA1D699}" type="slidenum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2B9C0061-A968-4FF3-ACBE-FCE5452F2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7" y="409575"/>
            <a:ext cx="7921626" cy="581025"/>
          </a:xfrm>
        </p:spPr>
        <p:txBody>
          <a:bodyPr/>
          <a:lstStyle/>
          <a:p>
            <a:pPr eaLnBrk="1" hangingPunct="1"/>
            <a:r>
              <a:rPr lang="it-IT" altLang="it-IT" dirty="0"/>
              <a:t>Motion planning </a:t>
            </a:r>
            <a:r>
              <a:rPr lang="it-IT" altLang="it-IT" dirty="0" err="1"/>
              <a:t>algorithms</a:t>
            </a:r>
            <a:endParaRPr lang="it-IT" altLang="it-IT" dirty="0"/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375D24AA-B77F-4597-9042-ABD8F96D4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" y="776288"/>
            <a:ext cx="7908926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RRT </a:t>
            </a:r>
            <a:r>
              <a:rPr kumimoji="0" lang="it-IT" altLang="it-IT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wit</a:t>
            </a:r>
            <a:r>
              <a:rPr lang="it-IT" altLang="it-IT" sz="2200" b="1" dirty="0"/>
              <a:t>h CBF</a:t>
            </a:r>
            <a:endParaRPr kumimoji="0" lang="en-US" altLang="it-IT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621" y="1203324"/>
                <a:ext cx="8029223" cy="460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2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§"/>
                  <a:defRPr/>
                </a:pPr>
                <a:r>
                  <a:rPr lang="en-GB" sz="1600" dirty="0"/>
                  <a:t>single query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  <a:defRPr/>
                </a:pPr>
                <a:r>
                  <a:rPr lang="en-GB" sz="1600" dirty="0"/>
                  <a:t>probabilistic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  <a:defRPr/>
                </a:pPr>
                <a:r>
                  <a:rPr lang="en-GB" sz="1600" dirty="0"/>
                  <a:t>need to know the workspace in advance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  <a:defRPr/>
                </a:pPr>
                <a:r>
                  <a:rPr lang="en-GB" sz="1600" dirty="0"/>
                  <a:t>adapted to robot with Non-holonomic constraints</a:t>
                </a:r>
              </a:p>
              <a:p>
                <a:pPr marL="0" indent="0" eaLnBrk="1" hangingPunct="1">
                  <a:buNone/>
                  <a:defRPr/>
                </a:pPr>
                <a:r>
                  <a:rPr lang="en-GB" sz="1600" dirty="0"/>
                  <a:t>Algorithm</a:t>
                </a:r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set the tree root as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𝒔𝒕𝒂𝒓𝒕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extract randomly a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from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, with Uniform Probability Distribution</a:t>
                </a:r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search in the tree the closest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𝒏𝒆𝒂𝒓</m:t>
                        </m:r>
                      </m:sub>
                    </m:sSub>
                  </m:oMath>
                </a14:m>
                <a:r>
                  <a:rPr lang="en-US" sz="1600" dirty="0"/>
                  <a:t> 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r>
                  <a:rPr lang="en-US" sz="1600" dirty="0"/>
                  <a:t>       </a:t>
                </a:r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choose randomly one of the primitive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⋲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dirty="0"/>
                  <a:t> to apply to the robot</a:t>
                </a:r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solve an optimization problem to find the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1600" dirty="0"/>
                  <a:t> which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that guarantees collision avoidance</a:t>
                </a:r>
              </a:p>
              <a:p>
                <a:pPr lvl="1" eaLnBrk="1" hangingPunct="1">
                  <a:buFont typeface="Wingdings" panose="05000000000000000000" pitchFamily="2" charset="2"/>
                  <a:buChar char="ü"/>
                  <a:defRPr/>
                </a:pPr>
                <a:r>
                  <a:rPr lang="en-US" sz="1600" dirty="0"/>
                  <a:t>feasible: </a:t>
                </a:r>
                <a:r>
                  <a:rPr lang="en-US" sz="1600" dirty="0">
                    <a:solidFill>
                      <a:srgbClr val="006778"/>
                    </a:solidFill>
                  </a:rPr>
                  <a:t>continue</a:t>
                </a:r>
                <a:endParaRPr lang="en-US" sz="1600" dirty="0"/>
              </a:p>
              <a:p>
                <a:pPr lvl="1" eaLnBrk="1" hangingPunct="1"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/>
                  <a:t>not feasible: discard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and  </a:t>
                </a:r>
                <a:r>
                  <a:rPr lang="en-US" sz="1600" dirty="0">
                    <a:solidFill>
                      <a:srgbClr val="C00000"/>
                    </a:solidFill>
                  </a:rPr>
                  <a:t>return to 2)</a:t>
                </a: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/>
                  <a:t>find the new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</m:oMath>
                </a14:m>
                <a:r>
                  <a:rPr lang="en-US" sz="1600" dirty="0"/>
                  <a:t>, starting from the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𝒏𝒆𝒂𝒓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and integrating the system under the computed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for an interval of integration of </a:t>
                </a:r>
                <a:r>
                  <a:rPr lang="it-IT" sz="1600" i="1" dirty="0"/>
                  <a:t>T</a:t>
                </a:r>
                <a:endParaRPr lang="en-US" sz="1600" i="1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r>
                  <a:rPr lang="en-US" sz="1600" dirty="0">
                    <a:solidFill>
                      <a:srgbClr val="006778"/>
                    </a:solidFill>
                  </a:rPr>
                  <a:t>add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</m:oMath>
                </a14:m>
                <a:r>
                  <a:rPr lang="en-US" sz="1600" dirty="0"/>
                  <a:t> to the tree  and  return to 2)</a:t>
                </a:r>
                <a:endParaRPr lang="en-GB" sz="1600" dirty="0"/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mc:Choice>
        <mc:Fallback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621" y="1203324"/>
                <a:ext cx="8029223" cy="4601939"/>
              </a:xfrm>
              <a:prstGeom prst="rect">
                <a:avLst/>
              </a:prstGeom>
              <a:blipFill>
                <a:blip r:embed="rId3"/>
                <a:stretch>
                  <a:fillRect l="-456" t="-397" r="-228" b="-88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52C9D8-302F-4596-92C7-C54C113A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2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804E32B-E00C-4885-9DF8-A096B3C6F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54" y="2574816"/>
            <a:ext cx="4473448" cy="2676930"/>
          </a:xfrm>
          <a:prstGeom prst="rect">
            <a:avLst/>
          </a:prstGeom>
        </p:spPr>
      </p:pic>
      <p:sp>
        <p:nvSpPr>
          <p:cNvPr id="6146" name="Date Placeholder 3">
            <a:extLst>
              <a:ext uri="{FF2B5EF4-FFF2-40B4-BE49-F238E27FC236}">
                <a16:creationId xmlns:a16="http://schemas.microsoft.com/office/drawing/2014/main" id="{E7E3EC79-275D-4C65-B63E-5FF2273356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6E64D8-3FF5-4D6D-B92B-05D330B92A6C}" type="datetime1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27/05/2021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47D00C22-4639-4BB1-82EC-33EFE077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Pagina </a:t>
            </a:r>
            <a:fld id="{5E157317-4A7C-4A98-A7FE-DE4E2BA1D699}" type="slidenum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2B9C0061-A968-4FF3-ACBE-FCE5452F2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7" y="409575"/>
            <a:ext cx="7921626" cy="5810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Optimization</a:t>
            </a:r>
            <a:r>
              <a:rPr lang="it-IT" altLang="it-IT" dirty="0"/>
              <a:t> </a:t>
            </a:r>
            <a:r>
              <a:rPr lang="it-IT" altLang="it-IT" dirty="0" err="1"/>
              <a:t>Problem</a:t>
            </a:r>
            <a:r>
              <a:rPr lang="it-IT" altLang="it-IT" dirty="0"/>
              <a:t> (</a:t>
            </a:r>
            <a:r>
              <a:rPr lang="it-IT" altLang="it-IT" i="1" dirty="0" err="1"/>
              <a:t>qpOases</a:t>
            </a:r>
            <a:r>
              <a:rPr lang="it-IT" altLang="it-IT" dirty="0"/>
              <a:t>)</a:t>
            </a:r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375D24AA-B77F-4597-9042-ABD8F96D4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" y="776288"/>
            <a:ext cx="79089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2000" b="1" dirty="0" err="1"/>
              <a:t>Considering</a:t>
            </a:r>
            <a:r>
              <a:rPr lang="it-IT" altLang="it-IT" sz="2000" b="1" dirty="0"/>
              <a:t> </a:t>
            </a:r>
            <a:r>
              <a:rPr lang="it-IT" altLang="it-IT" sz="2000" b="1" dirty="0" err="1"/>
              <a:t>unicycle</a:t>
            </a:r>
            <a:r>
              <a:rPr lang="it-IT" altLang="it-IT" sz="2000" b="1" dirty="0"/>
              <a:t>		   </a:t>
            </a:r>
            <a:r>
              <a:rPr lang="it-IT" altLang="it-IT" sz="2000" b="1" dirty="0" err="1"/>
              <a:t>Safe</a:t>
            </a:r>
            <a:r>
              <a:rPr lang="it-IT" altLang="it-IT" sz="2000" b="1" dirty="0"/>
              <a:t> Set</a:t>
            </a:r>
            <a:endParaRPr kumimoji="0" lang="en-US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665" y="1203325"/>
                <a:ext cx="8113978" cy="460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2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buNone/>
                  <a:defRPr/>
                </a:pPr>
                <a:r>
                  <a:rPr lang="en-GB" sz="1600" dirty="0"/>
                  <a:t> </a:t>
                </a:r>
              </a:p>
              <a:p>
                <a:pPr marL="0" indent="0" eaLnBrk="1" hangingPunct="1">
                  <a:buNone/>
                  <a:defRPr/>
                </a:pPr>
                <a:r>
                  <a:rPr lang="en-GB" sz="1800" b="0" dirty="0"/>
                  <a:t>							            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 </a:t>
                </a:r>
              </a:p>
              <a:p>
                <a:pPr marL="0" indent="0" eaLnBrk="1" hangingPunct="1">
                  <a:buNone/>
                  <a:defRPr/>
                </a:pPr>
                <a:endParaRPr lang="en-GB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marL="0" indent="0" eaLnBrk="1" hangingPunct="1">
                  <a:lnSpc>
                    <a:spcPct val="150000"/>
                  </a:lnSpc>
                  <a:buNone/>
                  <a:defRPr/>
                </a:pPr>
                <a:r>
                  <a:rPr lang="en-US" sz="1600" i="1" dirty="0"/>
                  <a:t>        with</a:t>
                </a:r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eaLnBrk="1" hangingPunct="1">
                  <a:buFont typeface="+mj-lt"/>
                  <a:buAutoNum type="arabicParenR"/>
                  <a:defRPr/>
                </a:pPr>
                <a:endParaRPr lang="en-US" sz="1600" dirty="0"/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90022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mc:Choice>
        <mc:Fallback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425DF8EB-C6D4-4564-8EEC-04F9BB96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665" y="1203325"/>
                <a:ext cx="8113978" cy="4601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52C9D8-302F-4596-92C7-C54C113A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pic>
        <p:nvPicPr>
          <p:cNvPr id="9" name="Segnaposto contenuto 3">
            <a:extLst>
              <a:ext uri="{FF2B5EF4-FFF2-40B4-BE49-F238E27FC236}">
                <a16:creationId xmlns:a16="http://schemas.microsoft.com/office/drawing/2014/main" id="{8DEA9B7C-55F6-43E1-BD8D-E41D23AF7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187" y="1245611"/>
            <a:ext cx="2628995" cy="866287"/>
          </a:xfr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9C7B1C1-8C87-41F3-B8C7-98F48A1088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112" y="2819083"/>
            <a:ext cx="4333875" cy="36195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3E05C9FC-B5A2-4069-ABFB-D3504B9332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1357" y="3777111"/>
            <a:ext cx="3952875" cy="485775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2352E94-89EE-4116-84F6-355E85436409}"/>
              </a:ext>
            </a:extLst>
          </p:cNvPr>
          <p:cNvCxnSpPr/>
          <p:nvPr/>
        </p:nvCxnSpPr>
        <p:spPr bwMode="auto">
          <a:xfrm>
            <a:off x="2612573" y="3350554"/>
            <a:ext cx="0" cy="36000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025A8DA-02D1-45E8-855F-9B21BAE8D217}"/>
              </a:ext>
            </a:extLst>
          </p:cNvPr>
          <p:cNvSpPr/>
          <p:nvPr/>
        </p:nvSpPr>
        <p:spPr bwMode="auto">
          <a:xfrm>
            <a:off x="1331875" y="4780300"/>
            <a:ext cx="2448272" cy="3600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8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n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o </a:t>
            </a:r>
            <a:r>
              <a:rPr kumimoji="0" lang="it-IT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dependency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on </a:t>
            </a:r>
            <a:r>
              <a:rPr kumimoji="0" lang="el-G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ω</a:t>
            </a:r>
            <a:endParaRPr kumimoji="0" lang="it-IT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8E11C58C-5C10-45BF-807F-F5AF2F9532BB}"/>
              </a:ext>
            </a:extLst>
          </p:cNvPr>
          <p:cNvSpPr/>
          <p:nvPr/>
        </p:nvSpPr>
        <p:spPr bwMode="auto">
          <a:xfrm>
            <a:off x="4418322" y="5034411"/>
            <a:ext cx="576064" cy="576061"/>
          </a:xfrm>
          <a:prstGeom prst="downArrow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3F892C4D-9182-462E-A515-03EC2C82257C}"/>
                  </a:ext>
                </a:extLst>
              </p:cNvPr>
              <p:cNvSpPr/>
              <p:nvPr/>
            </p:nvSpPr>
            <p:spPr bwMode="auto">
              <a:xfrm>
                <a:off x="2262433" y="5667989"/>
                <a:ext cx="5326143" cy="360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1800" dirty="0" err="1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rPr>
                  <a:t>a</a:t>
                </a:r>
                <a:r>
                  <a:rPr kumimoji="0" lang="it-IT" sz="1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dd</a:t>
                </a:r>
                <a:r>
                  <a:rPr kumimoji="0" lang="it-IT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an offset of </a:t>
                </a:r>
                <a:r>
                  <a:rPr kumimoji="0" lang="it-IT" sz="1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lenght</a:t>
                </a:r>
                <a:r>
                  <a:rPr kumimoji="0" lang="it-IT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𝑏</m:t>
                    </m:r>
                  </m:oMath>
                </a14:m>
                <a:r>
                  <a:rPr kumimoji="0" lang="it-IT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0" lang="it-IT" sz="1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along</a:t>
                </a:r>
                <a:r>
                  <a:rPr kumimoji="0" lang="it-IT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0" lang="it-IT" sz="1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sagittal</a:t>
                </a:r>
                <a:r>
                  <a:rPr kumimoji="0" lang="it-IT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0" lang="it-IT" sz="1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axis</a:t>
                </a:r>
                <a:endParaRPr kumimoji="0" lang="it-IT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3F892C4D-9182-462E-A515-03EC2C822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2433" y="5667989"/>
                <a:ext cx="5326143" cy="360000"/>
              </a:xfrm>
              <a:prstGeom prst="roundRect">
                <a:avLst/>
              </a:prstGeom>
              <a:blipFill>
                <a:blip r:embed="rId13"/>
                <a:stretch>
                  <a:fillRect t="-1563" b="-26563"/>
                </a:stretch>
              </a:blipFill>
              <a:ln w="28575">
                <a:solidFill>
                  <a:srgbClr val="FF0000"/>
                </a:solidFill>
                <a:prstDash val="dash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B8EE0213-8DBE-422A-A401-F5AD85B9D5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3000" y="4294805"/>
            <a:ext cx="2179146" cy="242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0">
                <a:extLst>
                  <a:ext uri="{FF2B5EF4-FFF2-40B4-BE49-F238E27FC236}">
                    <a16:creationId xmlns:a16="http://schemas.microsoft.com/office/drawing/2014/main" id="{BF414479-F46E-4BD7-B733-59BB87B9B9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187" y="2261072"/>
                <a:ext cx="79089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altLang="it-IT" sz="2000" dirty="0" err="1"/>
                  <a:t>Where</a:t>
                </a:r>
                <a:r>
                  <a:rPr lang="it-IT" altLang="it-IT" sz="2000" dirty="0"/>
                  <a:t> </a:t>
                </a:r>
                <a14:m>
                  <m:oMath xmlns:m="http://schemas.openxmlformats.org/officeDocument/2006/math">
                    <m:r>
                      <a:rPr lang="it-IT" altLang="it-IT" sz="20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altLang="it-IT" sz="2000" dirty="0"/>
                  <a:t> </a:t>
                </a:r>
                <a:r>
                  <a:rPr lang="it-IT" altLang="it-IT" sz="2000" dirty="0" err="1"/>
                  <a:t>is</a:t>
                </a:r>
                <a:r>
                  <a:rPr lang="it-IT" altLang="it-IT" sz="2000" dirty="0"/>
                  <a:t> the </a:t>
                </a:r>
                <a:r>
                  <a:rPr lang="it-IT" altLang="it-IT" sz="2000" dirty="0" err="1">
                    <a:solidFill>
                      <a:srgbClr val="C00000"/>
                    </a:solidFill>
                  </a:rPr>
                  <a:t>distance</a:t>
                </a:r>
                <a:r>
                  <a:rPr lang="it-IT" altLang="it-IT" sz="2000" dirty="0"/>
                  <a:t> from the </a:t>
                </a:r>
                <a:r>
                  <a:rPr lang="it-IT" altLang="it-IT" sz="2000" dirty="0" err="1"/>
                  <a:t>closest</a:t>
                </a:r>
                <a:r>
                  <a:rPr lang="it-IT" altLang="it-IT" sz="2000" dirty="0"/>
                  <a:t> </a:t>
                </a:r>
                <a:r>
                  <a:rPr lang="it-IT" altLang="it-IT" sz="2000" dirty="0" err="1"/>
                  <a:t>obstacle</a:t>
                </a:r>
                <a:r>
                  <a:rPr lang="it-IT" altLang="it-IT" sz="2000" dirty="0"/>
                  <a:t>		</a:t>
                </a:r>
                <a:endParaRPr kumimoji="0" lang="en-US" alt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5" name="Text Box 10">
                <a:extLst>
                  <a:ext uri="{FF2B5EF4-FFF2-40B4-BE49-F238E27FC236}">
                    <a16:creationId xmlns:a16="http://schemas.microsoft.com/office/drawing/2014/main" id="{BF414479-F46E-4BD7-B733-59BB87B9B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7" y="2261072"/>
                <a:ext cx="7908926" cy="400110"/>
              </a:xfrm>
              <a:prstGeom prst="rect">
                <a:avLst/>
              </a:prstGeom>
              <a:blipFill>
                <a:blip r:embed="rId16"/>
                <a:stretch>
                  <a:fillRect l="-770" t="-7576" b="-27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0F519D49-8016-40EB-8C64-2C81EDCCF2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73229" y="1419226"/>
            <a:ext cx="43338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5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>
            <a:extLst>
              <a:ext uri="{FF2B5EF4-FFF2-40B4-BE49-F238E27FC236}">
                <a16:creationId xmlns:a16="http://schemas.microsoft.com/office/drawing/2014/main" id="{425DF8EB-C6D4-4564-8EEC-04F9BB966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65" y="1203325"/>
            <a:ext cx="8113978" cy="460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GB" sz="1600" dirty="0"/>
              <a:t>Once </a:t>
            </a:r>
            <a:r>
              <a:rPr lang="en-GB" sz="1600" dirty="0" err="1"/>
              <a:t>choosen</a:t>
            </a:r>
            <a:r>
              <a:rPr lang="en-GB" sz="1600" dirty="0"/>
              <a:t> the primitives, </a:t>
            </a:r>
            <a:r>
              <a:rPr lang="en-US" sz="1600" dirty="0"/>
              <a:t>the integration time interval </a:t>
            </a:r>
            <a:r>
              <a:rPr lang="en-US" sz="1600" i="1" dirty="0"/>
              <a:t>T</a:t>
            </a:r>
            <a:r>
              <a:rPr lang="en-US" sz="1600" dirty="0"/>
              <a:t> is small enough, to not let the following problem occur. (max. traveled </a:t>
            </a:r>
            <a:r>
              <a:rPr lang="en-US" sz="1600" u="sng" dirty="0"/>
              <a:t>space</a:t>
            </a:r>
            <a:r>
              <a:rPr lang="en-US" sz="1600" dirty="0"/>
              <a:t> in one </a:t>
            </a:r>
            <a:r>
              <a:rPr lang="en-US" sz="1600" i="1" dirty="0"/>
              <a:t>T </a:t>
            </a:r>
            <a:r>
              <a:rPr lang="en-US" sz="1600" dirty="0"/>
              <a:t>)</a:t>
            </a:r>
            <a:endParaRPr lang="en-GB" sz="1600" dirty="0"/>
          </a:p>
          <a:p>
            <a:pPr marL="0" indent="0" eaLnBrk="1" hangingPunct="1">
              <a:buNone/>
              <a:defRPr/>
            </a:pPr>
            <a:r>
              <a:rPr lang="en-GB" sz="1800" b="0" dirty="0"/>
              <a:t>							             </a:t>
            </a:r>
            <a:r>
              <a:rPr lang="en-GB" sz="1800" dirty="0"/>
              <a:t> </a:t>
            </a:r>
          </a:p>
          <a:p>
            <a:pPr marL="0" indent="0" eaLnBrk="1" hangingPunct="1">
              <a:buNone/>
              <a:defRPr/>
            </a:pPr>
            <a:endParaRPr lang="en-GB" sz="1600" dirty="0"/>
          </a:p>
          <a:p>
            <a:pPr eaLnBrk="1" hangingPunct="1">
              <a:buFont typeface="+mj-lt"/>
              <a:buAutoNum type="arabicParenR"/>
              <a:defRPr/>
            </a:pPr>
            <a:endParaRPr lang="en-US" sz="1600" dirty="0"/>
          </a:p>
          <a:p>
            <a:pPr eaLnBrk="1" hangingPunct="1">
              <a:buFont typeface="+mj-lt"/>
              <a:buAutoNum type="arabicParenR"/>
              <a:defRPr/>
            </a:pPr>
            <a:endParaRPr lang="en-US" sz="1600" dirty="0"/>
          </a:p>
          <a:p>
            <a:pPr eaLnBrk="1" hangingPunct="1">
              <a:buFont typeface="+mj-lt"/>
              <a:buAutoNum type="arabicParenR"/>
              <a:defRPr/>
            </a:pPr>
            <a:endParaRPr lang="en-US" sz="1600" dirty="0"/>
          </a:p>
          <a:p>
            <a:pPr eaLnBrk="1" hangingPunct="1">
              <a:buFont typeface="+mj-lt"/>
              <a:buAutoNum type="arabicParenR"/>
              <a:defRPr/>
            </a:pPr>
            <a:endParaRPr lang="en-US" sz="1600" dirty="0"/>
          </a:p>
          <a:p>
            <a:pPr eaLnBrk="1" hangingPunct="1">
              <a:buFont typeface="+mj-lt"/>
              <a:buAutoNum type="arabicParenR"/>
              <a:defRPr/>
            </a:pPr>
            <a:endParaRPr lang="en-US" sz="1600" dirty="0"/>
          </a:p>
          <a:p>
            <a:pPr eaLnBrk="1" hangingPunct="1">
              <a:buFont typeface="+mj-lt"/>
              <a:buAutoNum type="arabicParenR"/>
              <a:defRPr/>
            </a:pPr>
            <a:endParaRPr lang="en-US" sz="1600" dirty="0"/>
          </a:p>
          <a:p>
            <a:pPr eaLnBrk="1" hangingPunct="1">
              <a:buFont typeface="+mj-lt"/>
              <a:buAutoNum type="arabicParenR"/>
              <a:defRPr/>
            </a:pPr>
            <a:endParaRPr lang="en-US" sz="1600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sz="1600" i="1" dirty="0"/>
              <a:t>       </a:t>
            </a:r>
            <a:endParaRPr lang="en-US" sz="1600" dirty="0"/>
          </a:p>
          <a:p>
            <a:pPr eaLnBrk="1" hangingPunct="1">
              <a:buFont typeface="+mj-lt"/>
              <a:buAutoNum type="arabicParenR"/>
              <a:defRPr/>
            </a:pPr>
            <a:endParaRPr lang="en-US" sz="16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790022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790022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 typeface="+mj-lt"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SzTx/>
              <a:buFont typeface="+mj-lt"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6146" name="Date Placeholder 3">
            <a:extLst>
              <a:ext uri="{FF2B5EF4-FFF2-40B4-BE49-F238E27FC236}">
                <a16:creationId xmlns:a16="http://schemas.microsoft.com/office/drawing/2014/main" id="{E7E3EC79-275D-4C65-B63E-5FF2273356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6E64D8-3FF5-4D6D-B92B-05D330B92A6C}" type="datetime1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27/05/2021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47D00C22-4639-4BB1-82EC-33EFE077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Pagina </a:t>
            </a:r>
            <a:fld id="{5E157317-4A7C-4A98-A7FE-DE4E2BA1D699}" type="slidenum">
              <a:rPr kumimoji="0" lang="it-IT" alt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alt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2B9C0061-A968-4FF3-ACBE-FCE5452F2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7" y="409575"/>
            <a:ext cx="7921626" cy="581025"/>
          </a:xfrm>
        </p:spPr>
        <p:txBody>
          <a:bodyPr/>
          <a:lstStyle/>
          <a:p>
            <a:pPr eaLnBrk="1" hangingPunct="1"/>
            <a:r>
              <a:rPr lang="it-IT" altLang="it-IT" dirty="0"/>
              <a:t>RRT with CBF</a:t>
            </a:r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375D24AA-B77F-4597-9042-ABD8F96D4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" y="776288"/>
            <a:ext cx="79089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2000" b="1" dirty="0" err="1"/>
              <a:t>Assumption</a:t>
            </a:r>
            <a:r>
              <a:rPr lang="it-IT" altLang="it-IT" sz="2000" b="1" dirty="0"/>
              <a:t> 1 </a:t>
            </a:r>
            <a:endParaRPr kumimoji="0" lang="en-US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52C9D8-302F-4596-92C7-C54C113A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100" b="0" dirty="0">
                <a:solidFill>
                  <a:schemeClr val="bg1"/>
                </a:solidFill>
              </a:rPr>
              <a:t>Enhancing </a:t>
            </a:r>
            <a:r>
              <a:rPr lang="en-GB" sz="1100" b="0" dirty="0" err="1">
                <a:solidFill>
                  <a:schemeClr val="bg1"/>
                </a:solidFill>
              </a:rPr>
              <a:t>kinodynamic</a:t>
            </a:r>
            <a:r>
              <a:rPr lang="en-GB" sz="1100" b="0" dirty="0">
                <a:solidFill>
                  <a:schemeClr val="bg1"/>
                </a:solidFill>
              </a:rPr>
              <a:t> RRT using CBF-based steering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0CFC27E-0D70-4034-A9FD-01CA46242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5" y="2562948"/>
            <a:ext cx="3437474" cy="329671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EB8D94D-0B07-4D21-819A-36F519FAF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41" y="2574034"/>
            <a:ext cx="3436918" cy="3421677"/>
          </a:xfrm>
          <a:prstGeom prst="rect">
            <a:avLst/>
          </a:prstGeom>
        </p:spPr>
      </p:pic>
      <p:sp>
        <p:nvSpPr>
          <p:cNvPr id="13" name="Text Box 10">
            <a:extLst>
              <a:ext uri="{FF2B5EF4-FFF2-40B4-BE49-F238E27FC236}">
                <a16:creationId xmlns:a16="http://schemas.microsoft.com/office/drawing/2014/main" id="{960D43A6-C307-426C-97F7-CC4FFC58F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65" y="2021247"/>
            <a:ext cx="82066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starting</a:t>
            </a:r>
            <a:r>
              <a:rPr kumimoji="0" lang="it-IT" alt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position			</a:t>
            </a:r>
            <a:r>
              <a:rPr kumimoji="0" lang="it-IT" alt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final</a:t>
            </a:r>
            <a:r>
              <a:rPr kumimoji="0" lang="it-IT" alt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position</a:t>
            </a:r>
            <a:endParaRPr kumimoji="0" lang="en-US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5861BEC1-B259-4187-8118-E953636829AB}"/>
              </a:ext>
            </a:extLst>
          </p:cNvPr>
          <p:cNvSpPr/>
          <p:nvPr/>
        </p:nvSpPr>
        <p:spPr bwMode="auto">
          <a:xfrm>
            <a:off x="4152508" y="3827285"/>
            <a:ext cx="627249" cy="659876"/>
          </a:xfrm>
          <a:prstGeom prst="rightArrow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T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CC638841-1445-49B6-8105-12BF7F5E08F5}"/>
              </a:ext>
            </a:extLst>
          </p:cNvPr>
          <p:cNvSpPr/>
          <p:nvPr/>
        </p:nvSpPr>
        <p:spPr bwMode="auto">
          <a:xfrm>
            <a:off x="399234" y="2421357"/>
            <a:ext cx="3715565" cy="3525498"/>
          </a:xfrm>
          <a:prstGeom prst="roundRect">
            <a:avLst/>
          </a:prstGeom>
          <a:noFill/>
          <a:ln w="28575">
            <a:solidFill>
              <a:srgbClr val="000000"/>
            </a:solidFill>
            <a:prstDash val="dash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6FC3BD5-9D40-491C-ABD8-918FC18B0F41}"/>
              </a:ext>
            </a:extLst>
          </p:cNvPr>
          <p:cNvSpPr/>
          <p:nvPr/>
        </p:nvSpPr>
        <p:spPr bwMode="auto">
          <a:xfrm>
            <a:off x="4804548" y="2421357"/>
            <a:ext cx="3715565" cy="3525498"/>
          </a:xfrm>
          <a:prstGeom prst="roundRect">
            <a:avLst/>
          </a:prstGeom>
          <a:noFill/>
          <a:ln w="28575">
            <a:solidFill>
              <a:srgbClr val="000000"/>
            </a:solidFill>
            <a:prstDash val="dash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56452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1571</TotalTime>
  <Words>1116</Words>
  <Application>Microsoft Office PowerPoint</Application>
  <PresentationFormat>Presentazione su schermo (4:3)</PresentationFormat>
  <Paragraphs>279</Paragraphs>
  <Slides>17</Slides>
  <Notes>17</Notes>
  <HiddenSlides>0</HiddenSlides>
  <MMClips>12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Cambria Math</vt:lpstr>
      <vt:lpstr>Courier New</vt:lpstr>
      <vt:lpstr>Wingdings</vt:lpstr>
      <vt:lpstr>la sapienza</vt:lpstr>
      <vt:lpstr>FP6. Enhancing kinodynamic RRT using CBF-based steering  Autonomous and Mobile Robotics   2020-2021 </vt:lpstr>
      <vt:lpstr>Introduction</vt:lpstr>
      <vt:lpstr>Background on CBF</vt:lpstr>
      <vt:lpstr>Background on CBF</vt:lpstr>
      <vt:lpstr>Background on CBF</vt:lpstr>
      <vt:lpstr>Motion planning algorithms</vt:lpstr>
      <vt:lpstr>Motion planning algorithms</vt:lpstr>
      <vt:lpstr>Optimization Problem (qpOases)</vt:lpstr>
      <vt:lpstr>RRT with CBF</vt:lpstr>
      <vt:lpstr>Effect  of CBF on primitives</vt:lpstr>
      <vt:lpstr>Fair Comparison </vt:lpstr>
      <vt:lpstr>Setting</vt:lpstr>
      <vt:lpstr>Simulation 1 </vt:lpstr>
      <vt:lpstr>Simulation 2 </vt:lpstr>
      <vt:lpstr>Simulation 3 </vt:lpstr>
      <vt:lpstr>Simulation 4 </vt:lpstr>
      <vt:lpstr>Conclusions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pagge</cp:lastModifiedBy>
  <cp:revision>25</cp:revision>
  <cp:lastPrinted>2006-11-30T14:19:40Z</cp:lastPrinted>
  <dcterms:created xsi:type="dcterms:W3CDTF">2006-11-20T16:13:10Z</dcterms:created>
  <dcterms:modified xsi:type="dcterms:W3CDTF">2021-05-28T12:09:35Z</dcterms:modified>
  <cp:category/>
</cp:coreProperties>
</file>